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715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A11C6FED-BD09-40B8-8745-D2429E033135}">
  <a:tblStyle styleId="{A11C6FED-BD09-40B8-8745-D2429E033135}" styleName="Table_0">
    <a:wholeTbl>
      <a:tcStyle>
        <a:tcBdr>
          <a:left>
            <a:ln cap="flat" cmpd="sng" w="9525">
              <a:solidFill>
                <a:srgbClr val="000000"/>
              </a:solidFill>
              <a:prstDash val="solid"/>
              <a:round/>
              <a:headEnd len="med" w="med" type="none"/>
              <a:tailEnd len="med" w="med" type="none"/>
            </a:ln>
          </a:left>
          <a:right>
            <a:ln cap="flat" cmpd="sng" w="9525">
              <a:solidFill>
                <a:srgbClr val="000000"/>
              </a:solidFill>
              <a:prstDash val="solid"/>
              <a:round/>
              <a:headEnd len="med" w="med" type="none"/>
              <a:tailEnd len="med" w="med" type="none"/>
            </a:ln>
          </a:right>
          <a:top>
            <a:ln cap="flat" cmpd="sng" w="9525">
              <a:solidFill>
                <a:srgbClr val="000000"/>
              </a:solidFill>
              <a:prstDash val="solid"/>
              <a:round/>
              <a:headEnd len="med" w="med" type="none"/>
              <a:tailEnd len="med" w="med" type="none"/>
            </a:ln>
          </a:top>
          <a:bottom>
            <a:ln cap="flat" cmpd="sng" w="9525">
              <a:solidFill>
                <a:srgbClr val="000000"/>
              </a:solidFill>
              <a:prstDash val="solid"/>
              <a:round/>
              <a:headEnd len="med" w="med" type="none"/>
              <a:tailEnd len="med" w="med" type="none"/>
            </a:ln>
          </a:bottom>
          <a:insideH>
            <a:ln cap="flat" cmpd="sng" w="9525">
              <a:solidFill>
                <a:srgbClr val="000000"/>
              </a:solidFill>
              <a:prstDash val="solid"/>
              <a:round/>
              <a:headEnd len="med" w="med" type="none"/>
              <a:tailEnd len="med" w="med" type="none"/>
            </a:ln>
          </a:insideH>
          <a:insideV>
            <a:ln cap="flat" cmpd="sng" w="9525">
              <a:solidFill>
                <a:srgbClr val="000000"/>
              </a:solidFill>
              <a:prstDash val="solid"/>
              <a:round/>
              <a:headEnd len="med" w="med" type="none"/>
              <a:tailEnd len="med" w="med" type="none"/>
            </a:ln>
          </a:insideV>
        </a:tcBdr>
      </a:tcStyle>
    </a:wholeTbl>
  </a:tblStyle>
  <a:tblStyle styleId="{AC8E2CE2-DAE4-40FC-B6B8-F292738421E1}" styleName="Table_1">
    <a:wholeTbl>
      <a:tcStyle>
        <a:tcBdr>
          <a:left>
            <a:ln cap="flat" cmpd="sng">
              <a:solidFill>
                <a:srgbClr val="000000"/>
              </a:solidFill>
              <a:prstDash val="solid"/>
              <a:round/>
              <a:headEnd len="med" w="med" type="none"/>
              <a:tailEnd len="med" w="med" type="none"/>
            </a:ln>
          </a:left>
          <a:right>
            <a:ln cap="flat" cmpd="sng">
              <a:solidFill>
                <a:srgbClr val="000000"/>
              </a:solidFill>
              <a:prstDash val="solid"/>
              <a:round/>
              <a:headEnd len="med" w="med" type="none"/>
              <a:tailEnd len="med" w="med" type="none"/>
            </a:ln>
          </a:right>
          <a:top>
            <a:ln cap="flat" cmpd="sng">
              <a:solidFill>
                <a:srgbClr val="000000"/>
              </a:solidFill>
              <a:prstDash val="solid"/>
              <a:round/>
              <a:headEnd len="med" w="med" type="none"/>
              <a:tailEnd len="med" w="med" type="none"/>
            </a:ln>
          </a:top>
          <a:bottom>
            <a:ln cap="flat" cmpd="sng">
              <a:solidFill>
                <a:srgbClr val="000000"/>
              </a:solidFill>
              <a:prstDash val="solid"/>
              <a:round/>
              <a:headEnd len="med" w="med" type="none"/>
              <a:tailEnd len="med" w="med" type="none"/>
            </a:ln>
          </a:bottom>
          <a:insideH>
            <a:ln cap="flat" cmpd="sng">
              <a:solidFill>
                <a:srgbClr val="000000"/>
              </a:solidFill>
              <a:prstDash val="solid"/>
              <a:round/>
              <a:headEnd len="med" w="med" type="none"/>
              <a:tailEnd len="med" w="med" type="none"/>
            </a:ln>
          </a:insideH>
          <a:insideV>
            <a:ln cap="flat" cmpd="sng">
              <a:solidFill>
                <a:srgbClr val="000000"/>
              </a:solidFill>
              <a:prstDash val="solid"/>
              <a:round/>
              <a:headEnd len="med" w="med" type="none"/>
              <a:tailEnd len="med" w="med" type="none"/>
            </a:ln>
          </a:insideV>
        </a:tcBdr>
      </a:tcStyle>
    </a:wholeTbl>
  </a:tblStyle>
  <a:tblStyle styleId="{C1C69313-8898-44EE-BB74-E9B285766569}" styleName="Table_2">
    <a:wholeTbl>
      <a:tcStyle>
        <a:tcBdr>
          <a:left>
            <a:ln cap="flat" cmpd="sng">
              <a:solidFill>
                <a:srgbClr val="000000"/>
              </a:solidFill>
              <a:prstDash val="solid"/>
              <a:round/>
              <a:headEnd len="med" w="med" type="none"/>
              <a:tailEnd len="med" w="med" type="none"/>
            </a:ln>
          </a:left>
          <a:right>
            <a:ln cap="flat" cmpd="sng">
              <a:solidFill>
                <a:srgbClr val="000000"/>
              </a:solidFill>
              <a:prstDash val="solid"/>
              <a:round/>
              <a:headEnd len="med" w="med" type="none"/>
              <a:tailEnd len="med" w="med" type="none"/>
            </a:ln>
          </a:right>
          <a:top>
            <a:ln cap="flat" cmpd="sng">
              <a:solidFill>
                <a:srgbClr val="000000"/>
              </a:solidFill>
              <a:prstDash val="solid"/>
              <a:round/>
              <a:headEnd len="med" w="med" type="none"/>
              <a:tailEnd len="med" w="med" type="none"/>
            </a:ln>
          </a:top>
          <a:bottom>
            <a:ln cap="flat" cmpd="sng">
              <a:solidFill>
                <a:srgbClr val="000000"/>
              </a:solidFill>
              <a:prstDash val="solid"/>
              <a:round/>
              <a:headEnd len="med" w="med" type="none"/>
              <a:tailEnd len="med" w="med" type="none"/>
            </a:ln>
          </a:bottom>
          <a:insideH>
            <a:ln cap="flat" cmpd="sng">
              <a:solidFill>
                <a:srgbClr val="000000"/>
              </a:solidFill>
              <a:prstDash val="solid"/>
              <a:round/>
              <a:headEnd len="med" w="med" type="none"/>
              <a:tailEnd len="med" w="med" type="none"/>
            </a:ln>
          </a:insideH>
          <a:insideV>
            <a:ln cap="flat" cmpd="sng">
              <a:solidFill>
                <a:srgbClr val="000000"/>
              </a:solidFill>
              <a:prstDash val="solid"/>
              <a:round/>
              <a:headEnd len="med" w="med" type="none"/>
              <a:tailEnd len="med" w="med" type="none"/>
            </a:ln>
          </a:insideV>
        </a:tcBdr>
      </a:tcStyle>
    </a:wholeTbl>
  </a:tblStyle>
  <a:tblStyle styleId="{6802C788-700A-4E30-80B2-403ACF5D763F}" styleName="Table_3"/>
  <a:tblStyle styleId="{D25A77A7-5E72-44B4-AEB5-E17F2E23397E}" styleName="Table_4"/>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 name="Shape 35"/>
        <p:cNvGrpSpPr/>
        <p:nvPr/>
      </p:nvGrpSpPr>
      <p:grpSpPr>
        <a:xfrm>
          <a:off x="0" y="0"/>
          <a:ext cx="0" cy="0"/>
          <a:chOff x="0" y="0"/>
          <a:chExt cx="0" cy="0"/>
        </a:xfrm>
      </p:grpSpPr>
      <p:sp>
        <p:nvSpPr>
          <p:cNvPr id="36" name="Shape 36"/>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 name="Shape 3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1" name="Shape 13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7" name="Shape 13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4" name="Shape 16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1" name="Shape 17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8" name="Shape 17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5" name="Shape 18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1" name="Shape 19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4" name="Shape 4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8" name="Shape 19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4" name="Shape 20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0" name="Shape 21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8" name="Shape 21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4" name="Shape 22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1" name="Shape 23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7" name="Shape 23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6" name="Shape 24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4" name="Shape 25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1" name="Shape 5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7" name="Shape 5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 name="Shape 6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685800" y="685800"/>
            <a:ext cx="54863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1759268"/>
            <a:ext cx="7772400" cy="1288800"/>
          </a:xfrm>
          <a:prstGeom prst="rect">
            <a:avLst/>
          </a:prstGeom>
          <a:noFill/>
          <a:ln>
            <a:noFill/>
          </a:ln>
        </p:spPr>
        <p:txBody>
          <a:bodyPr anchorCtr="0" anchor="b" bIns="91425" lIns="91425" rIns="91425" tIns="91425"/>
          <a:lstStyle>
            <a:lvl1pPr indent="0" marL="0" marR="0" rtl="0" algn="ctr">
              <a:lnSpc>
                <a:spcPct val="100000"/>
              </a:lnSpc>
              <a:spcBef>
                <a:spcPts val="0"/>
              </a:spcBef>
              <a:spcAft>
                <a:spcPts val="0"/>
              </a:spcAft>
              <a:buClr>
                <a:schemeClr val="dk1"/>
              </a:buClr>
              <a:buFont typeface="Arial"/>
              <a:buNone/>
              <a:defRPr/>
            </a:lvl1pPr>
            <a:lvl2pPr indent="0" marL="0" marR="0" rtl="0" algn="ctr">
              <a:lnSpc>
                <a:spcPct val="100000"/>
              </a:lnSpc>
              <a:spcBef>
                <a:spcPts val="0"/>
              </a:spcBef>
              <a:spcAft>
                <a:spcPts val="0"/>
              </a:spcAft>
              <a:buClr>
                <a:schemeClr val="dk1"/>
              </a:buClr>
              <a:buFont typeface="Arial"/>
              <a:buNone/>
              <a:defRPr/>
            </a:lvl2pPr>
            <a:lvl3pPr indent="0" marL="0" marR="0" rtl="0" algn="ctr">
              <a:spcBef>
                <a:spcPts val="0"/>
              </a:spcBef>
              <a:buClr>
                <a:schemeClr val="dk1"/>
              </a:buClr>
              <a:buFont typeface="Arial"/>
              <a:buNone/>
              <a:defRPr/>
            </a:lvl3pPr>
            <a:lvl4pPr indent="0" marL="0" marR="0" rtl="0" algn="ctr">
              <a:spcBef>
                <a:spcPts val="0"/>
              </a:spcBef>
              <a:buClr>
                <a:schemeClr val="dk1"/>
              </a:buClr>
              <a:buFont typeface="Arial"/>
              <a:buNone/>
              <a:defRPr/>
            </a:lvl4pPr>
            <a:lvl5pPr indent="0" marL="0" marR="0" rtl="0" algn="ctr">
              <a:spcBef>
                <a:spcPts val="0"/>
              </a:spcBef>
              <a:buClr>
                <a:schemeClr val="dk1"/>
              </a:buClr>
              <a:buFont typeface="Arial"/>
              <a:buNone/>
              <a:defRPr/>
            </a:lvl5pPr>
            <a:lvl6pPr indent="0" marL="0" marR="0" rtl="0" algn="ctr">
              <a:spcBef>
                <a:spcPts val="0"/>
              </a:spcBef>
              <a:buClr>
                <a:schemeClr val="dk1"/>
              </a:buClr>
              <a:buFont typeface="Arial"/>
              <a:buNone/>
              <a:defRPr/>
            </a:lvl6pPr>
            <a:lvl7pPr indent="0" marL="0" marR="0" rtl="0" algn="ctr">
              <a:spcBef>
                <a:spcPts val="0"/>
              </a:spcBef>
              <a:buClr>
                <a:schemeClr val="dk1"/>
              </a:buClr>
              <a:buFont typeface="Arial"/>
              <a:buNone/>
              <a:defRPr/>
            </a:lvl7pPr>
            <a:lvl8pPr indent="0" marL="0" marR="0" rtl="0" algn="ctr">
              <a:spcBef>
                <a:spcPts val="0"/>
              </a:spcBef>
              <a:buClr>
                <a:schemeClr val="dk1"/>
              </a:buClr>
              <a:buFont typeface="Arial"/>
              <a:buNone/>
              <a:defRPr/>
            </a:lvl8pPr>
            <a:lvl9pPr indent="0" marL="0" marR="0" rtl="0" algn="ctr">
              <a:spcBef>
                <a:spcPts val="0"/>
              </a:spcBef>
              <a:buClr>
                <a:schemeClr val="dk1"/>
              </a:buClr>
              <a:buFont typeface="Arial"/>
              <a:buNone/>
              <a:defRPr/>
            </a:lvl9pPr>
          </a:lstStyle>
          <a:p/>
        </p:txBody>
      </p:sp>
      <p:sp>
        <p:nvSpPr>
          <p:cNvPr id="10" name="Shape 10"/>
          <p:cNvSpPr txBox="1"/>
          <p:nvPr>
            <p:ph idx="1" type="subTitle"/>
          </p:nvPr>
        </p:nvSpPr>
        <p:spPr>
          <a:xfrm>
            <a:off x="685800" y="3155614"/>
            <a:ext cx="7772400" cy="8718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chemeClr val="dk2"/>
              </a:buClr>
              <a:buFont typeface="Arial"/>
              <a:buNone/>
              <a:defRPr/>
            </a:lvl1pPr>
            <a:lvl2pPr indent="0" marL="0" marR="0" rtl="0" algn="ctr">
              <a:lnSpc>
                <a:spcPct val="100000"/>
              </a:lnSpc>
              <a:spcBef>
                <a:spcPts val="0"/>
              </a:spcBef>
              <a:spcAft>
                <a:spcPts val="0"/>
              </a:spcAft>
              <a:buClr>
                <a:schemeClr val="dk2"/>
              </a:buClr>
              <a:buFont typeface="Arial"/>
              <a:buNone/>
              <a:defRPr/>
            </a:lvl2pPr>
            <a:lvl3pPr indent="0" marL="0" marR="0" rtl="0" algn="ctr">
              <a:lnSpc>
                <a:spcPct val="100000"/>
              </a:lnSpc>
              <a:spcBef>
                <a:spcPts val="0"/>
              </a:spcBef>
              <a:spcAft>
                <a:spcPts val="0"/>
              </a:spcAft>
              <a:buClr>
                <a:schemeClr val="dk2"/>
              </a:buClr>
              <a:buFont typeface="Arial"/>
              <a:buNone/>
              <a:defRPr/>
            </a:lvl3pPr>
            <a:lvl4pPr indent="0" marL="0" marR="0" rtl="0" algn="ctr">
              <a:lnSpc>
                <a:spcPct val="100000"/>
              </a:lnSpc>
              <a:spcBef>
                <a:spcPts val="0"/>
              </a:spcBef>
              <a:spcAft>
                <a:spcPts val="0"/>
              </a:spcAft>
              <a:buClr>
                <a:schemeClr val="dk2"/>
              </a:buClr>
              <a:buFont typeface="Arial"/>
              <a:buNone/>
              <a:defRPr/>
            </a:lvl4pPr>
            <a:lvl5pPr indent="0" marL="0" marR="0" rtl="0" algn="ctr">
              <a:lnSpc>
                <a:spcPct val="100000"/>
              </a:lnSpc>
              <a:spcBef>
                <a:spcPts val="0"/>
              </a:spcBef>
              <a:spcAft>
                <a:spcPts val="0"/>
              </a:spcAft>
              <a:buClr>
                <a:schemeClr val="dk2"/>
              </a:buClr>
              <a:buFont typeface="Arial"/>
              <a:buNone/>
              <a:defRPr/>
            </a:lvl5pPr>
            <a:lvl6pPr indent="0" marL="0" marR="0" rtl="0" algn="ctr">
              <a:lnSpc>
                <a:spcPct val="100000"/>
              </a:lnSpc>
              <a:spcBef>
                <a:spcPts val="0"/>
              </a:spcBef>
              <a:spcAft>
                <a:spcPts val="0"/>
              </a:spcAft>
              <a:buClr>
                <a:schemeClr val="dk2"/>
              </a:buClr>
              <a:buFont typeface="Arial"/>
              <a:buNone/>
              <a:defRPr/>
            </a:lvl6pPr>
            <a:lvl7pPr indent="0" marL="0" marR="0" rtl="0" algn="ctr">
              <a:lnSpc>
                <a:spcPct val="100000"/>
              </a:lnSpc>
              <a:spcBef>
                <a:spcPts val="0"/>
              </a:spcBef>
              <a:spcAft>
                <a:spcPts val="0"/>
              </a:spcAft>
              <a:buClr>
                <a:schemeClr val="dk2"/>
              </a:buClr>
              <a:buFont typeface="Arial"/>
              <a:buNone/>
              <a:defRPr/>
            </a:lvl7pPr>
            <a:lvl8pPr indent="0" marL="0" marR="0" rtl="0" algn="ctr">
              <a:lnSpc>
                <a:spcPct val="100000"/>
              </a:lnSpc>
              <a:spcBef>
                <a:spcPts val="0"/>
              </a:spcBef>
              <a:spcAft>
                <a:spcPts val="0"/>
              </a:spcAft>
              <a:buClr>
                <a:schemeClr val="dk2"/>
              </a:buClr>
              <a:buFont typeface="Arial"/>
              <a:buNone/>
              <a:defRPr/>
            </a:lvl8pPr>
            <a:lvl9pPr indent="0" marL="0" marR="0" rtl="0" algn="ctr">
              <a:lnSpc>
                <a:spcPct val="100000"/>
              </a:lnSpc>
              <a:spcBef>
                <a:spcPts val="0"/>
              </a:spcBef>
              <a:spcAft>
                <a:spcPts val="0"/>
              </a:spcAft>
              <a:buClr>
                <a:schemeClr val="dk2"/>
              </a:buClr>
              <a:buFont typeface="Arial"/>
              <a:buNone/>
              <a:defRPr/>
            </a:lvl9pPr>
          </a:lstStyle>
          <a:p/>
        </p:txBody>
      </p:sp>
      <p:sp>
        <p:nvSpPr>
          <p:cNvPr id="11" name="Shape 11"/>
          <p:cNvSpPr txBox="1"/>
          <p:nvPr>
            <p:ph idx="12" type="sldNum"/>
          </p:nvPr>
        </p:nvSpPr>
        <p:spPr>
          <a:xfrm>
            <a:off x="8556790" y="5277612"/>
            <a:ext cx="548699" cy="437098"/>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ru" sz="13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2" name="Shape 272"/>
        <p:cNvGrpSpPr/>
        <p:nvPr/>
      </p:nvGrpSpPr>
      <p:grpSpPr>
        <a:xfrm>
          <a:off x="0" y="0"/>
          <a:ext cx="0" cy="0"/>
          <a:chOff x="0" y="0"/>
          <a:chExt cx="0" cy="0"/>
        </a:xfrm>
      </p:grpSpPr>
      <p:sp>
        <p:nvSpPr>
          <p:cNvPr id="273" name="Shape 273"/>
          <p:cNvSpPr txBox="1"/>
          <p:nvPr>
            <p:ph type="title"/>
          </p:nvPr>
        </p:nvSpPr>
        <p:spPr>
          <a:xfrm>
            <a:off x="457200" y="228864"/>
            <a:ext cx="8229600" cy="952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4" name="Shape 274"/>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ru"/>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75" name="Shape 275"/>
        <p:cNvGrpSpPr/>
        <p:nvPr/>
      </p:nvGrpSpPr>
      <p:grpSpPr>
        <a:xfrm>
          <a:off x="0" y="0"/>
          <a:ext cx="0" cy="0"/>
          <a:chOff x="0" y="0"/>
          <a:chExt cx="0" cy="0"/>
        </a:xfrm>
      </p:grpSpPr>
      <p:sp>
        <p:nvSpPr>
          <p:cNvPr id="276" name="Shape 276"/>
          <p:cNvSpPr txBox="1"/>
          <p:nvPr>
            <p:ph idx="1" type="body"/>
          </p:nvPr>
        </p:nvSpPr>
        <p:spPr>
          <a:xfrm>
            <a:off x="457200" y="4895899"/>
            <a:ext cx="8229600" cy="577199"/>
          </a:xfrm>
          <a:prstGeom prst="rect">
            <a:avLst/>
          </a:prstGeom>
        </p:spPr>
        <p:txBody>
          <a:bodyPr anchorCtr="0" anchor="t" bIns="91425" lIns="91425" rIns="91425" tIns="91425"/>
          <a:lstStyle>
            <a:lvl1pPr algn="ctr">
              <a:spcBef>
                <a:spcPts val="360"/>
              </a:spcBef>
              <a:buSzPct val="100000"/>
              <a:buNone/>
              <a:defRPr sz="1800"/>
            </a:lvl1pPr>
          </a:lstStyle>
          <a:p/>
        </p:txBody>
      </p:sp>
      <p:sp>
        <p:nvSpPr>
          <p:cNvPr id="277" name="Shape 277"/>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ru"/>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8" name="Shape 278"/>
        <p:cNvGrpSpPr/>
        <p:nvPr/>
      </p:nvGrpSpPr>
      <p:grpSpPr>
        <a:xfrm>
          <a:off x="0" y="0"/>
          <a:ext cx="0" cy="0"/>
          <a:chOff x="0" y="0"/>
          <a:chExt cx="0" cy="0"/>
        </a:xfrm>
      </p:grpSpPr>
      <p:sp>
        <p:nvSpPr>
          <p:cNvPr id="279" name="Shape 279"/>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ru"/>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28863"/>
            <a:ext cx="8229600" cy="952499"/>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 name="Shape 14"/>
          <p:cNvSpPr txBox="1"/>
          <p:nvPr>
            <p:ph idx="1" type="body"/>
          </p:nvPr>
        </p:nvSpPr>
        <p:spPr>
          <a:xfrm>
            <a:off x="457200" y="1333500"/>
            <a:ext cx="8229600" cy="4139698"/>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5" name="Shape 15"/>
          <p:cNvSpPr txBox="1"/>
          <p:nvPr>
            <p:ph idx="12" type="sldNum"/>
          </p:nvPr>
        </p:nvSpPr>
        <p:spPr>
          <a:xfrm>
            <a:off x="8556790" y="5277612"/>
            <a:ext cx="548699" cy="437098"/>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ru" sz="13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28863"/>
            <a:ext cx="8229600" cy="952499"/>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 name="Shape 18"/>
          <p:cNvSpPr txBox="1"/>
          <p:nvPr>
            <p:ph idx="1" type="body"/>
          </p:nvPr>
        </p:nvSpPr>
        <p:spPr>
          <a:xfrm>
            <a:off x="457200" y="1333500"/>
            <a:ext cx="3994500" cy="4139698"/>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9" name="Shape 19"/>
          <p:cNvSpPr txBox="1"/>
          <p:nvPr>
            <p:ph idx="2" type="body"/>
          </p:nvPr>
        </p:nvSpPr>
        <p:spPr>
          <a:xfrm>
            <a:off x="4692273" y="1333500"/>
            <a:ext cx="3994500" cy="4139698"/>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0" name="Shape 20"/>
          <p:cNvSpPr txBox="1"/>
          <p:nvPr>
            <p:ph idx="12" type="sldNum"/>
          </p:nvPr>
        </p:nvSpPr>
        <p:spPr>
          <a:xfrm>
            <a:off x="8556790" y="5277612"/>
            <a:ext cx="548699" cy="437098"/>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ru" sz="13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28863"/>
            <a:ext cx="8229600" cy="952499"/>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 name="Shape 23"/>
          <p:cNvSpPr txBox="1"/>
          <p:nvPr>
            <p:ph idx="12" type="sldNum"/>
          </p:nvPr>
        </p:nvSpPr>
        <p:spPr>
          <a:xfrm>
            <a:off x="8556790" y="5277612"/>
            <a:ext cx="548699" cy="437098"/>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ru" sz="13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895898"/>
            <a:ext cx="8229600" cy="577198"/>
          </a:xfrm>
          <a:prstGeom prst="rect">
            <a:avLst/>
          </a:prstGeom>
          <a:noFill/>
          <a:ln>
            <a:noFill/>
          </a:ln>
        </p:spPr>
        <p:txBody>
          <a:bodyPr anchorCtr="0" anchor="t" bIns="91425" lIns="91425" rIns="91425" tIns="91425"/>
          <a:lstStyle>
            <a:lvl1pPr rtl="0" algn="ctr">
              <a:spcBef>
                <a:spcPts val="36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2" type="sldNum"/>
          </p:nvPr>
        </p:nvSpPr>
        <p:spPr>
          <a:xfrm>
            <a:off x="8556790" y="5277612"/>
            <a:ext cx="548699" cy="437098"/>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ru" sz="13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0" y="5277612"/>
            <a:ext cx="548699" cy="437098"/>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ru" sz="1300" u="none" cap="none" strike="noStrike">
                <a:solidFill>
                  <a:schemeClr val="dk1"/>
                </a:solidFill>
                <a:latin typeface="Arial"/>
                <a:ea typeface="Arial"/>
                <a:cs typeface="Arial"/>
                <a:sym typeface="Arial"/>
                <a:rtl val="0"/>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59" name="Shape 259"/>
        <p:cNvGrpSpPr/>
        <p:nvPr/>
      </p:nvGrpSpPr>
      <p:grpSpPr>
        <a:xfrm>
          <a:off x="0" y="0"/>
          <a:ext cx="0" cy="0"/>
          <a:chOff x="0" y="0"/>
          <a:chExt cx="0" cy="0"/>
        </a:xfrm>
      </p:grpSpPr>
      <p:sp>
        <p:nvSpPr>
          <p:cNvPr id="260" name="Shape 260"/>
          <p:cNvSpPr txBox="1"/>
          <p:nvPr>
            <p:ph type="ctrTitle"/>
          </p:nvPr>
        </p:nvSpPr>
        <p:spPr>
          <a:xfrm>
            <a:off x="685800" y="1759269"/>
            <a:ext cx="7772400" cy="1288800"/>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261" name="Shape 261"/>
          <p:cNvSpPr txBox="1"/>
          <p:nvPr>
            <p:ph idx="1" type="subTitle"/>
          </p:nvPr>
        </p:nvSpPr>
        <p:spPr>
          <a:xfrm>
            <a:off x="685800" y="3155614"/>
            <a:ext cx="7772400" cy="871800"/>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262" name="Shape 262"/>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ru"/>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63" name="Shape 263"/>
        <p:cNvGrpSpPr/>
        <p:nvPr/>
      </p:nvGrpSpPr>
      <p:grpSpPr>
        <a:xfrm>
          <a:off x="0" y="0"/>
          <a:ext cx="0" cy="0"/>
          <a:chOff x="0" y="0"/>
          <a:chExt cx="0" cy="0"/>
        </a:xfrm>
      </p:grpSpPr>
      <p:sp>
        <p:nvSpPr>
          <p:cNvPr id="264" name="Shape 264"/>
          <p:cNvSpPr txBox="1"/>
          <p:nvPr>
            <p:ph type="title"/>
          </p:nvPr>
        </p:nvSpPr>
        <p:spPr>
          <a:xfrm>
            <a:off x="457200" y="228864"/>
            <a:ext cx="8229600" cy="952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5" name="Shape 265"/>
          <p:cNvSpPr txBox="1"/>
          <p:nvPr>
            <p:ph idx="1" type="body"/>
          </p:nvPr>
        </p:nvSpPr>
        <p:spPr>
          <a:xfrm>
            <a:off x="457200" y="1333500"/>
            <a:ext cx="8229600" cy="4139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6" name="Shape 266"/>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ru"/>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67" name="Shape 267"/>
        <p:cNvGrpSpPr/>
        <p:nvPr/>
      </p:nvGrpSpPr>
      <p:grpSpPr>
        <a:xfrm>
          <a:off x="0" y="0"/>
          <a:ext cx="0" cy="0"/>
          <a:chOff x="0" y="0"/>
          <a:chExt cx="0" cy="0"/>
        </a:xfrm>
      </p:grpSpPr>
      <p:sp>
        <p:nvSpPr>
          <p:cNvPr id="268" name="Shape 268"/>
          <p:cNvSpPr txBox="1"/>
          <p:nvPr>
            <p:ph type="title"/>
          </p:nvPr>
        </p:nvSpPr>
        <p:spPr>
          <a:xfrm>
            <a:off x="457200" y="228864"/>
            <a:ext cx="8229600" cy="952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9" name="Shape 269"/>
          <p:cNvSpPr txBox="1"/>
          <p:nvPr>
            <p:ph idx="1" type="body"/>
          </p:nvPr>
        </p:nvSpPr>
        <p:spPr>
          <a:xfrm>
            <a:off x="457200" y="1333500"/>
            <a:ext cx="3994500" cy="4139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0" name="Shape 270"/>
          <p:cNvSpPr txBox="1"/>
          <p:nvPr>
            <p:ph idx="2" type="body"/>
          </p:nvPr>
        </p:nvSpPr>
        <p:spPr>
          <a:xfrm>
            <a:off x="4692273" y="1333500"/>
            <a:ext cx="3994500" cy="4139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1" name="Shape 271"/>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ru"/>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00.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28863"/>
            <a:ext cx="8229600" cy="952499"/>
          </a:xfrm>
          <a:prstGeom prst="rect">
            <a:avLst/>
          </a:prstGeom>
          <a:noFill/>
          <a:ln>
            <a:noFill/>
          </a:ln>
        </p:spPr>
        <p:txBody>
          <a:bodyPr anchorCtr="0" anchor="b" bIns="91425" lIns="91425" rIns="91425" tIns="91425"/>
          <a:lstStyle>
            <a:lvl1pPr indent="0" marL="0" marR="0" rtl="0" algn="l">
              <a:lnSpc>
                <a:spcPct val="100000"/>
              </a:lnSpc>
              <a:spcBef>
                <a:spcPts val="0"/>
              </a:spcBef>
              <a:spcAft>
                <a:spcPts val="0"/>
              </a:spcAft>
              <a:buClr>
                <a:schemeClr val="dk1"/>
              </a:buClr>
              <a:buFont typeface="Arial"/>
              <a:buNone/>
              <a:defRPr/>
            </a:lvl1pPr>
            <a:lvl2pPr indent="0" marL="0" marR="0" rtl="0" algn="l">
              <a:lnSpc>
                <a:spcPct val="100000"/>
              </a:lnSpc>
              <a:spcBef>
                <a:spcPts val="0"/>
              </a:spcBef>
              <a:spcAft>
                <a:spcPts val="0"/>
              </a:spcAft>
              <a:buClr>
                <a:schemeClr val="dk1"/>
              </a:buClr>
              <a:buFont typeface="Arial"/>
              <a:buNone/>
              <a:defRPr/>
            </a:lvl2pPr>
            <a:lvl3pPr indent="0" marL="0" marR="0" rtl="0" algn="l">
              <a:spcBef>
                <a:spcPts val="0"/>
              </a:spcBef>
              <a:buClr>
                <a:schemeClr val="dk1"/>
              </a:buClr>
              <a:buFont typeface="Arial"/>
              <a:buNone/>
              <a:defRPr/>
            </a:lvl3pPr>
            <a:lvl4pPr indent="0" marL="0" marR="0" rtl="0" algn="l">
              <a:spcBef>
                <a:spcPts val="0"/>
              </a:spcBef>
              <a:buClr>
                <a:schemeClr val="dk1"/>
              </a:buClr>
              <a:buFont typeface="Arial"/>
              <a:buNone/>
              <a:defRPr/>
            </a:lvl4pPr>
            <a:lvl5pPr indent="0" marL="0" marR="0" rtl="0" algn="l">
              <a:spcBef>
                <a:spcPts val="0"/>
              </a:spcBef>
              <a:buClr>
                <a:schemeClr val="dk1"/>
              </a:buClr>
              <a:buFont typeface="Arial"/>
              <a:buNone/>
              <a:defRPr/>
            </a:lvl5pPr>
            <a:lvl6pPr indent="0" marL="0" marR="0" rtl="0" algn="l">
              <a:spcBef>
                <a:spcPts val="0"/>
              </a:spcBef>
              <a:buClr>
                <a:schemeClr val="dk1"/>
              </a:buClr>
              <a:buFont typeface="Arial"/>
              <a:buNone/>
              <a:defRPr/>
            </a:lvl6pPr>
            <a:lvl7pPr indent="0" marL="0" marR="0" rtl="0" algn="l">
              <a:spcBef>
                <a:spcPts val="0"/>
              </a:spcBef>
              <a:buClr>
                <a:schemeClr val="dk1"/>
              </a:buClr>
              <a:buFont typeface="Arial"/>
              <a:buNone/>
              <a:defRPr/>
            </a:lvl7pPr>
            <a:lvl8pPr indent="0" marL="0" marR="0" rtl="0" algn="l">
              <a:spcBef>
                <a:spcPts val="0"/>
              </a:spcBef>
              <a:buClr>
                <a:schemeClr val="dk1"/>
              </a:buClr>
              <a:buFont typeface="Arial"/>
              <a:buNone/>
              <a:defRPr/>
            </a:lvl8pPr>
            <a:lvl9pPr indent="0" marL="0" marR="0" rtl="0" algn="l">
              <a:spcBef>
                <a:spcPts val="0"/>
              </a:spcBef>
              <a:buClr>
                <a:schemeClr val="dk1"/>
              </a:buClr>
              <a:buFont typeface="Arial"/>
              <a:buNone/>
              <a:defRPr/>
            </a:lvl9pPr>
          </a:lstStyle>
          <a:p/>
        </p:txBody>
      </p:sp>
      <p:sp>
        <p:nvSpPr>
          <p:cNvPr id="6" name="Shape 6"/>
          <p:cNvSpPr txBox="1"/>
          <p:nvPr>
            <p:ph idx="1" type="body"/>
          </p:nvPr>
        </p:nvSpPr>
        <p:spPr>
          <a:xfrm>
            <a:off x="457200" y="1333500"/>
            <a:ext cx="8229600" cy="4139698"/>
          </a:xfrm>
          <a:prstGeom prst="rect">
            <a:avLst/>
          </a:prstGeom>
          <a:noFill/>
          <a:ln>
            <a:noFill/>
          </a:ln>
        </p:spPr>
        <p:txBody>
          <a:bodyPr anchorCtr="0" anchor="t" bIns="91425" lIns="91425" rIns="91425" tIns="91425"/>
          <a:lstStyle>
            <a:lvl1pPr indent="0" marL="0" marR="0" rtl="0" algn="l">
              <a:lnSpc>
                <a:spcPct val="100000"/>
              </a:lnSpc>
              <a:spcBef>
                <a:spcPts val="600"/>
              </a:spcBef>
              <a:spcAft>
                <a:spcPts val="0"/>
              </a:spcAft>
              <a:buClr>
                <a:schemeClr val="dk1"/>
              </a:buClr>
              <a:buFont typeface="Arial"/>
              <a:buNone/>
              <a:defRPr/>
            </a:lvl1pPr>
            <a:lvl2pPr indent="0" marL="0" marR="0" rtl="0" algn="l">
              <a:lnSpc>
                <a:spcPct val="100000"/>
              </a:lnSpc>
              <a:spcBef>
                <a:spcPts val="480"/>
              </a:spcBef>
              <a:spcAft>
                <a:spcPts val="0"/>
              </a:spcAft>
              <a:buClr>
                <a:schemeClr val="dk1"/>
              </a:buClr>
              <a:buFont typeface="Arial"/>
              <a:buNone/>
              <a:defRPr/>
            </a:lvl2pPr>
            <a:lvl3pPr indent="0" marL="0" marR="0" rtl="0" algn="l">
              <a:lnSpc>
                <a:spcPct val="100000"/>
              </a:lnSpc>
              <a:spcBef>
                <a:spcPts val="480"/>
              </a:spcBef>
              <a:spcAft>
                <a:spcPts val="0"/>
              </a:spcAft>
              <a:buClr>
                <a:schemeClr val="dk1"/>
              </a:buClr>
              <a:buFont typeface="Arial"/>
              <a:buNone/>
              <a:defRPr/>
            </a:lvl3pPr>
            <a:lvl4pPr indent="0" marL="0" marR="0" rtl="0" algn="l">
              <a:lnSpc>
                <a:spcPct val="100000"/>
              </a:lnSpc>
              <a:spcBef>
                <a:spcPts val="360"/>
              </a:spcBef>
              <a:spcAft>
                <a:spcPts val="0"/>
              </a:spcAft>
              <a:buClr>
                <a:schemeClr val="dk1"/>
              </a:buClr>
              <a:buFont typeface="Arial"/>
              <a:buNone/>
              <a:defRPr/>
            </a:lvl4pPr>
            <a:lvl5pPr indent="0" marL="0" marR="0" rtl="0" algn="l">
              <a:lnSpc>
                <a:spcPct val="100000"/>
              </a:lnSpc>
              <a:spcBef>
                <a:spcPts val="360"/>
              </a:spcBef>
              <a:spcAft>
                <a:spcPts val="0"/>
              </a:spcAft>
              <a:buClr>
                <a:schemeClr val="dk1"/>
              </a:buClr>
              <a:buFont typeface="Arial"/>
              <a:buNone/>
              <a:defRPr/>
            </a:lvl5pPr>
            <a:lvl6pPr indent="0" marL="0" marR="0" rtl="0" algn="l">
              <a:lnSpc>
                <a:spcPct val="100000"/>
              </a:lnSpc>
              <a:spcBef>
                <a:spcPts val="360"/>
              </a:spcBef>
              <a:spcAft>
                <a:spcPts val="0"/>
              </a:spcAft>
              <a:buClr>
                <a:schemeClr val="dk1"/>
              </a:buClr>
              <a:buFont typeface="Arial"/>
              <a:buNone/>
              <a:defRPr/>
            </a:lvl6pPr>
            <a:lvl7pPr indent="0" marL="0" marR="0" rtl="0" algn="l">
              <a:lnSpc>
                <a:spcPct val="100000"/>
              </a:lnSpc>
              <a:spcBef>
                <a:spcPts val="360"/>
              </a:spcBef>
              <a:spcAft>
                <a:spcPts val="0"/>
              </a:spcAft>
              <a:buClr>
                <a:schemeClr val="dk1"/>
              </a:buClr>
              <a:buFont typeface="Arial"/>
              <a:buNone/>
              <a:defRPr/>
            </a:lvl7pPr>
            <a:lvl8pPr indent="0" marL="0" marR="0" rtl="0" algn="l">
              <a:lnSpc>
                <a:spcPct val="100000"/>
              </a:lnSpc>
              <a:spcBef>
                <a:spcPts val="360"/>
              </a:spcBef>
              <a:spcAft>
                <a:spcPts val="0"/>
              </a:spcAft>
              <a:buClr>
                <a:schemeClr val="dk1"/>
              </a:buClr>
              <a:buFont typeface="Arial"/>
              <a:buNone/>
              <a:defRPr/>
            </a:lvl8pPr>
            <a:lvl9pPr indent="0" marL="0" marR="0" rtl="0" algn="l">
              <a:lnSpc>
                <a:spcPct val="100000"/>
              </a:lnSpc>
              <a:spcBef>
                <a:spcPts val="360"/>
              </a:spcBef>
              <a:spcAft>
                <a:spcPts val="0"/>
              </a:spcAft>
              <a:buClr>
                <a:schemeClr val="dk1"/>
              </a:buClr>
              <a:buFont typeface="Arial"/>
              <a:buNone/>
              <a:defRPr/>
            </a:lvl9pPr>
          </a:lstStyle>
          <a:p/>
        </p:txBody>
      </p:sp>
      <p:sp>
        <p:nvSpPr>
          <p:cNvPr id="7" name="Shape 7"/>
          <p:cNvSpPr txBox="1"/>
          <p:nvPr>
            <p:ph idx="12" type="sldNum"/>
          </p:nvPr>
        </p:nvSpPr>
        <p:spPr>
          <a:xfrm>
            <a:off x="8556790" y="5277612"/>
            <a:ext cx="548699" cy="437098"/>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ru" sz="1300" u="none" cap="none" strike="noStrike">
                <a:solidFill>
                  <a:schemeClr val="dk1"/>
                </a:solidFill>
                <a:latin typeface="Arial"/>
                <a:ea typeface="Arial"/>
                <a:cs typeface="Arial"/>
                <a:sym typeface="Arial"/>
                <a:rtl val="0"/>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255" name="Shape 255"/>
        <p:cNvGrpSpPr/>
        <p:nvPr/>
      </p:nvGrpSpPr>
      <p:grpSpPr>
        <a:xfrm>
          <a:off x="0" y="0"/>
          <a:ext cx="0" cy="0"/>
          <a:chOff x="0" y="0"/>
          <a:chExt cx="0" cy="0"/>
        </a:xfrm>
      </p:grpSpPr>
      <p:sp>
        <p:nvSpPr>
          <p:cNvPr id="256" name="Shape 256"/>
          <p:cNvSpPr txBox="1"/>
          <p:nvPr>
            <p:ph type="title"/>
          </p:nvPr>
        </p:nvSpPr>
        <p:spPr>
          <a:xfrm>
            <a:off x="457200" y="228864"/>
            <a:ext cx="8229600" cy="952499"/>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257" name="Shape 257"/>
          <p:cNvSpPr txBox="1"/>
          <p:nvPr>
            <p:ph idx="1" type="body"/>
          </p:nvPr>
        </p:nvSpPr>
        <p:spPr>
          <a:xfrm>
            <a:off x="457200" y="1333500"/>
            <a:ext cx="8229600" cy="4139699"/>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258" name="Shape 258"/>
          <p:cNvSpPr txBox="1"/>
          <p:nvPr>
            <p:ph idx="12" type="sldNum"/>
          </p:nvPr>
        </p:nvSpPr>
        <p:spPr>
          <a:xfrm>
            <a:off x="8556791" y="5277612"/>
            <a:ext cx="548699" cy="437099"/>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ru" sz="1300">
                <a:solidFill>
                  <a:schemeClr val="dk1"/>
                </a:solidFill>
              </a:rPr>
              <a:t>‹#›</a:t>
            </a:fld>
          </a:p>
        </p:txBody>
      </p:sp>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 Id="rId4" Type="http://schemas.openxmlformats.org/officeDocument/2006/relationships/image" Target="../media/image24.png"/><Relationship Id="rId5"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gif"/><Relationship Id="rId4" Type="http://schemas.openxmlformats.org/officeDocument/2006/relationships/image" Target="../media/image16.jpg"/><Relationship Id="rId5"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19.jpg"/><Relationship Id="rId5" Type="http://schemas.openxmlformats.org/officeDocument/2006/relationships/image" Target="../media/image21.jpg"/><Relationship Id="rId6" Type="http://schemas.openxmlformats.org/officeDocument/2006/relationships/image" Target="../media/image22.jpg"/><Relationship Id="rId7" Type="http://schemas.openxmlformats.org/officeDocument/2006/relationships/image" Target="../media/image2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radio-vision.ru"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04.jpg"/><Relationship Id="rId11" Type="http://schemas.openxmlformats.org/officeDocument/2006/relationships/image" Target="../media/image14.png"/><Relationship Id="rId10" Type="http://schemas.openxmlformats.org/officeDocument/2006/relationships/image" Target="../media/image09.gif"/><Relationship Id="rId9" Type="http://schemas.openxmlformats.org/officeDocument/2006/relationships/image" Target="../media/image27.png"/><Relationship Id="rId5" Type="http://schemas.openxmlformats.org/officeDocument/2006/relationships/image" Target="../media/image06.png"/><Relationship Id="rId6" Type="http://schemas.openxmlformats.org/officeDocument/2006/relationships/image" Target="../media/image07.png"/><Relationship Id="rId7" Type="http://schemas.openxmlformats.org/officeDocument/2006/relationships/image" Target="../media/image28.jpg"/><Relationship Id="rId8" Type="http://schemas.openxmlformats.org/officeDocument/2006/relationships/image" Target="../media/image0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29" name="Shape 29"/>
        <p:cNvGrpSpPr/>
        <p:nvPr/>
      </p:nvGrpSpPr>
      <p:grpSpPr>
        <a:xfrm>
          <a:off x="0" y="0"/>
          <a:ext cx="0" cy="0"/>
          <a:chOff x="0" y="0"/>
          <a:chExt cx="0" cy="0"/>
        </a:xfrm>
      </p:grpSpPr>
      <p:sp>
        <p:nvSpPr>
          <p:cNvPr id="30" name="Shape 30"/>
          <p:cNvSpPr txBox="1"/>
          <p:nvPr>
            <p:ph idx="1" type="subTitle"/>
          </p:nvPr>
        </p:nvSpPr>
        <p:spPr>
          <a:xfrm>
            <a:off x="685799" y="3301100"/>
            <a:ext cx="8025599" cy="871800"/>
          </a:xfrm>
          <a:prstGeom prst="rect">
            <a:avLst/>
          </a:prstGeom>
          <a:noFill/>
          <a:ln>
            <a:noFill/>
          </a:ln>
        </p:spPr>
        <p:txBody>
          <a:bodyPr anchorCtr="0" anchor="t" bIns="91425" lIns="91425" rIns="91425" tIns="91425">
            <a:noAutofit/>
          </a:bodyPr>
          <a:lstStyle/>
          <a:p>
            <a:pPr indent="0" lvl="0" marL="0" marR="0" rtl="0" algn="ctr">
              <a:lnSpc>
                <a:spcPct val="115000"/>
              </a:lnSpc>
              <a:spcBef>
                <a:spcPts val="0"/>
              </a:spcBef>
              <a:spcAft>
                <a:spcPts val="0"/>
              </a:spcAft>
              <a:buClr>
                <a:schemeClr val="dk2"/>
              </a:buClr>
              <a:buSzPct val="25000"/>
              <a:buFont typeface="Arial"/>
              <a:buNone/>
            </a:pPr>
            <a:r>
              <a:rPr lang="ru" sz="2400">
                <a:solidFill>
                  <a:srgbClr val="434343"/>
                </a:solidFill>
              </a:rPr>
              <a:t>Vladimir Kropotov</a:t>
            </a:r>
          </a:p>
          <a:p>
            <a:pPr lvl="0" rtl="0">
              <a:spcBef>
                <a:spcPts val="0"/>
              </a:spcBef>
              <a:buClr>
                <a:schemeClr val="dk1"/>
              </a:buClr>
              <a:buSzPct val="25000"/>
              <a:buFont typeface="Arial"/>
              <a:buNone/>
            </a:pPr>
            <a:r>
              <a:rPr b="1" lang="ru">
                <a:solidFill>
                  <a:srgbClr val="434343"/>
                </a:solidFill>
              </a:rPr>
              <a:t>Technology author. President and Founder of RADIO VISION. </a:t>
            </a:r>
          </a:p>
        </p:txBody>
      </p:sp>
      <p:sp>
        <p:nvSpPr>
          <p:cNvPr id="31" name="Shape 31"/>
          <p:cNvSpPr txBox="1"/>
          <p:nvPr/>
        </p:nvSpPr>
        <p:spPr>
          <a:xfrm>
            <a:off x="1043600" y="4255000"/>
            <a:ext cx="7220099" cy="1013700"/>
          </a:xfrm>
          <a:prstGeom prst="rect">
            <a:avLst/>
          </a:prstGeom>
          <a:noFill/>
          <a:ln>
            <a:noFill/>
          </a:ln>
        </p:spPr>
        <p:txBody>
          <a:bodyPr anchorCtr="0" anchor="ctr" bIns="91425" lIns="91425" rIns="91425" tIns="91425">
            <a:noAutofit/>
          </a:bodyPr>
          <a:lstStyle/>
          <a:p>
            <a:pPr indent="0" lvl="0" marL="0" marR="0" rtl="0" algn="ctr">
              <a:lnSpc>
                <a:spcPct val="115000"/>
              </a:lnSpc>
              <a:spcBef>
                <a:spcPts val="0"/>
              </a:spcBef>
              <a:spcAft>
                <a:spcPts val="0"/>
              </a:spcAft>
              <a:buClr>
                <a:schemeClr val="dk1"/>
              </a:buClr>
              <a:buSzPct val="78571"/>
              <a:buFont typeface="Arial"/>
              <a:buNone/>
            </a:pPr>
            <a:r>
              <a:rPr lang="ru">
                <a:solidFill>
                  <a:srgbClr val="434343"/>
                </a:solidFill>
              </a:rPr>
              <a:t>The seventh Scientific and Practical Conference</a:t>
            </a:r>
          </a:p>
          <a:p>
            <a:pPr indent="0" lvl="0" marL="0" marR="0" rtl="0" algn="ctr">
              <a:lnSpc>
                <a:spcPct val="115000"/>
              </a:lnSpc>
              <a:spcBef>
                <a:spcPts val="0"/>
              </a:spcBef>
              <a:spcAft>
                <a:spcPts val="0"/>
              </a:spcAft>
              <a:buClr>
                <a:schemeClr val="dk1"/>
              </a:buClr>
              <a:buSzPct val="78571"/>
              <a:buFont typeface="Arial"/>
              <a:buNone/>
            </a:pPr>
            <a:r>
              <a:rPr lang="ru">
                <a:solidFill>
                  <a:srgbClr val="434343"/>
                </a:solidFill>
              </a:rPr>
              <a:t>«Territorially-distributed security systems»</a:t>
            </a:r>
          </a:p>
          <a:p>
            <a:pPr indent="0" lvl="0" marL="0" marR="0" rtl="0" algn="ctr">
              <a:lnSpc>
                <a:spcPct val="115000"/>
              </a:lnSpc>
              <a:spcBef>
                <a:spcPts val="0"/>
              </a:spcBef>
              <a:spcAft>
                <a:spcPts val="0"/>
              </a:spcAft>
              <a:buClr>
                <a:schemeClr val="dk1"/>
              </a:buClr>
              <a:buSzPct val="78571"/>
              <a:buFont typeface="Arial"/>
              <a:buNone/>
            </a:pPr>
            <a:r>
              <a:rPr lang="ru">
                <a:solidFill>
                  <a:srgbClr val="434343"/>
                </a:solidFill>
              </a:rPr>
              <a:t>Kaliningrad 2015</a:t>
            </a:r>
          </a:p>
        </p:txBody>
      </p:sp>
      <p:pic>
        <p:nvPicPr>
          <p:cNvPr id="32" name="Shape 32"/>
          <p:cNvPicPr preferRelativeResize="0"/>
          <p:nvPr/>
        </p:nvPicPr>
        <p:blipFill>
          <a:blip r:embed="rId4">
            <a:alphaModFix/>
          </a:blip>
          <a:stretch>
            <a:fillRect/>
          </a:stretch>
        </p:blipFill>
        <p:spPr>
          <a:xfrm>
            <a:off x="2216001" y="296100"/>
            <a:ext cx="4711999" cy="980100"/>
          </a:xfrm>
          <a:prstGeom prst="rect">
            <a:avLst/>
          </a:prstGeom>
          <a:noFill/>
          <a:ln>
            <a:noFill/>
          </a:ln>
        </p:spPr>
      </p:pic>
      <p:sp>
        <p:nvSpPr>
          <p:cNvPr id="33" name="Shape 33"/>
          <p:cNvSpPr txBox="1"/>
          <p:nvPr>
            <p:ph type="ctrTitle"/>
          </p:nvPr>
        </p:nvSpPr>
        <p:spPr>
          <a:xfrm>
            <a:off x="771000" y="1417426"/>
            <a:ext cx="7772400" cy="1316099"/>
          </a:xfrm>
          <a:prstGeom prst="rect">
            <a:avLst/>
          </a:prstGeom>
          <a:noFill/>
          <a:ln>
            <a:noFill/>
          </a:ln>
        </p:spPr>
        <p:txBody>
          <a:bodyPr anchorCtr="0" anchor="b"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b="1" lang="ru" sz="4800">
                <a:solidFill>
                  <a:srgbClr val="666868"/>
                </a:solidFill>
              </a:rPr>
              <a:t>Short-Range Radar</a:t>
            </a:r>
          </a:p>
          <a:p>
            <a:pPr indent="0" lvl="0" marL="0" marR="0" rtl="0" algn="ctr">
              <a:lnSpc>
                <a:spcPct val="100000"/>
              </a:lnSpc>
              <a:spcBef>
                <a:spcPts val="0"/>
              </a:spcBef>
              <a:spcAft>
                <a:spcPts val="0"/>
              </a:spcAft>
              <a:buClr>
                <a:schemeClr val="dk1"/>
              </a:buClr>
              <a:buSzPct val="25000"/>
              <a:buFont typeface="Arial"/>
              <a:buNone/>
            </a:pPr>
            <a:r>
              <a:rPr b="1" lang="ru" sz="1800">
                <a:solidFill>
                  <a:srgbClr val="666868"/>
                </a:solidFill>
              </a:rPr>
              <a:t>for remote detection of objects through</a:t>
            </a:r>
          </a:p>
          <a:p>
            <a:pPr indent="0" lvl="0" marL="0" marR="0" rtl="0" algn="ctr">
              <a:lnSpc>
                <a:spcPct val="100000"/>
              </a:lnSpc>
              <a:spcBef>
                <a:spcPts val="0"/>
              </a:spcBef>
              <a:spcAft>
                <a:spcPts val="0"/>
              </a:spcAft>
              <a:buClr>
                <a:schemeClr val="dk1"/>
              </a:buClr>
              <a:buSzPct val="25000"/>
              <a:buFont typeface="Arial"/>
              <a:buNone/>
            </a:pPr>
            <a:r>
              <a:rPr b="1" lang="ru" sz="1800">
                <a:solidFill>
                  <a:srgbClr val="666868"/>
                </a:solidFill>
              </a:rPr>
              <a:t>optically opaque barriers</a:t>
            </a:r>
            <a:r>
              <a:rPr b="1" baseline="0" i="0" lang="ru" sz="1800" u="none" cap="none" strike="noStrike">
                <a:solidFill>
                  <a:srgbClr val="666868"/>
                </a:solidFill>
                <a:latin typeface="Arial"/>
                <a:ea typeface="Arial"/>
                <a:cs typeface="Arial"/>
                <a:sym typeface="Arial"/>
              </a:rPr>
              <a:t> </a:t>
            </a:r>
          </a:p>
        </p:txBody>
      </p:sp>
      <p:pic>
        <p:nvPicPr>
          <p:cNvPr id="34" name="Shape 34"/>
          <p:cNvPicPr preferRelativeResize="0"/>
          <p:nvPr/>
        </p:nvPicPr>
        <p:blipFill>
          <a:blip r:embed="rId5">
            <a:alphaModFix/>
          </a:blip>
          <a:stretch>
            <a:fillRect/>
          </a:stretch>
        </p:blipFill>
        <p:spPr>
          <a:xfrm>
            <a:off x="251525" y="4845866"/>
            <a:ext cx="1212000" cy="869131"/>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457200" y="0"/>
            <a:ext cx="8229600" cy="9179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Key Advantages of our Technology</a:t>
            </a:r>
          </a:p>
        </p:txBody>
      </p:sp>
      <p:graphicFrame>
        <p:nvGraphicFramePr>
          <p:cNvPr id="111" name="Shape 111"/>
          <p:cNvGraphicFramePr/>
          <p:nvPr/>
        </p:nvGraphicFramePr>
        <p:xfrm>
          <a:off x="553800" y="1150325"/>
          <a:ext cx="3000000" cy="3000000"/>
        </p:xfrm>
        <a:graphic>
          <a:graphicData uri="http://schemas.openxmlformats.org/drawingml/2006/table">
            <a:tbl>
              <a:tblPr>
                <a:noFill/>
                <a:tableStyleId>{A11C6FED-BD09-40B8-8745-D2429E033135}</a:tableStyleId>
              </a:tblPr>
              <a:tblGrid>
                <a:gridCol w="2507450"/>
                <a:gridCol w="2754100"/>
                <a:gridCol w="2774825"/>
              </a:tblGrid>
              <a:tr h="567775">
                <a:tc>
                  <a:txBody>
                    <a:bodyPr>
                      <a:noAutofit/>
                    </a:bodyPr>
                    <a:lstStyle/>
                    <a:p>
                      <a:pPr lvl="0" rtl="0" algn="ctr">
                        <a:spcBef>
                          <a:spcPts val="0"/>
                        </a:spcBef>
                        <a:buNone/>
                      </a:pPr>
                      <a:r>
                        <a:rPr b="1" lang="ru" sz="1200">
                          <a:solidFill>
                            <a:srgbClr val="434343"/>
                          </a:solidFill>
                        </a:rPr>
                        <a:t>Parameters</a:t>
                      </a:r>
                    </a:p>
                  </a:txBody>
                  <a:tcPr marT="91425" marB="91425" marR="91425" marL="91425"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D9D9D9"/>
                    </a:solidFill>
                  </a:tcPr>
                </a:tc>
                <a:tc>
                  <a:txBody>
                    <a:bodyPr>
                      <a:noAutofit/>
                    </a:bodyPr>
                    <a:lstStyle/>
                    <a:p>
                      <a:pPr lvl="0" rtl="0" algn="ctr">
                        <a:spcBef>
                          <a:spcPts val="0"/>
                        </a:spcBef>
                        <a:buNone/>
                      </a:pPr>
                      <a:r>
                        <a:rPr b="1" lang="ru" sz="1200">
                          <a:solidFill>
                            <a:srgbClr val="434343"/>
                          </a:solidFill>
                        </a:rPr>
                        <a:t>Ultra-wide band radars</a:t>
                      </a:r>
                    </a:p>
                  </a:txBody>
                  <a:tcPr marT="91425" marB="91425" marR="91425" marL="91425"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D9D9D9"/>
                    </a:solidFill>
                  </a:tcPr>
                </a:tc>
                <a:tc>
                  <a:txBody>
                    <a:bodyPr>
                      <a:noAutofit/>
                    </a:bodyPr>
                    <a:lstStyle/>
                    <a:p>
                      <a:pPr lvl="0" rtl="0" algn="ctr">
                        <a:spcBef>
                          <a:spcPts val="0"/>
                        </a:spcBef>
                        <a:buNone/>
                      </a:pPr>
                      <a:r>
                        <a:rPr b="1" lang="ru" sz="1200">
                          <a:solidFill>
                            <a:srgbClr val="434343"/>
                          </a:solidFill>
                        </a:rPr>
                        <a:t>Radio Vision Radars</a:t>
                      </a:r>
                    </a:p>
                    <a:p>
                      <a:pPr lvl="0" rtl="0" algn="ctr">
                        <a:spcBef>
                          <a:spcPts val="0"/>
                        </a:spcBef>
                        <a:buNone/>
                      </a:pPr>
                      <a:r>
                        <a:rPr b="1" lang="ru" sz="1200">
                          <a:solidFill>
                            <a:srgbClr val="434343"/>
                          </a:solidFill>
                        </a:rPr>
                        <a:t>(narrow-band microwave radar)</a:t>
                      </a:r>
                    </a:p>
                  </a:txBody>
                  <a:tcPr marT="91425" marB="91425" marR="91425" marL="91425"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D9D9D9"/>
                    </a:solidFill>
                  </a:tcPr>
                </a:tc>
              </a:tr>
              <a:tr h="377725">
                <a:tc>
                  <a:txBody>
                    <a:bodyPr>
                      <a:noAutofit/>
                    </a:bodyPr>
                    <a:lstStyle/>
                    <a:p>
                      <a:pPr lvl="0">
                        <a:lnSpc>
                          <a:spcPct val="115000"/>
                        </a:lnSpc>
                        <a:spcBef>
                          <a:spcPts val="0"/>
                        </a:spcBef>
                        <a:buNone/>
                      </a:pPr>
                      <a:r>
                        <a:rPr lang="ru" sz="1200">
                          <a:solidFill>
                            <a:srgbClr val="434343"/>
                          </a:solidFill>
                        </a:rPr>
                        <a:t>Target acquisition time</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c>
                  <a:txBody>
                    <a:bodyPr>
                      <a:noAutofit/>
                    </a:bodyPr>
                    <a:lstStyle/>
                    <a:p>
                      <a:pPr lvl="0">
                        <a:lnSpc>
                          <a:spcPct val="115000"/>
                        </a:lnSpc>
                        <a:spcBef>
                          <a:spcPts val="0"/>
                        </a:spcBef>
                        <a:buNone/>
                      </a:pPr>
                      <a:r>
                        <a:rPr lang="ru" sz="1200">
                          <a:solidFill>
                            <a:srgbClr val="434343"/>
                          </a:solidFill>
                        </a:rPr>
                        <a:t>up to 30 seconds</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c>
                  <a:txBody>
                    <a:bodyPr>
                      <a:noAutofit/>
                    </a:bodyPr>
                    <a:lstStyle/>
                    <a:p>
                      <a:pPr lvl="0">
                        <a:lnSpc>
                          <a:spcPct val="115000"/>
                        </a:lnSpc>
                        <a:spcBef>
                          <a:spcPts val="0"/>
                        </a:spcBef>
                        <a:buNone/>
                      </a:pPr>
                      <a:r>
                        <a:rPr lang="ru" sz="1200">
                          <a:solidFill>
                            <a:srgbClr val="434343"/>
                          </a:solidFill>
                        </a:rPr>
                        <a:t>0,05 second, in real-time 50 fps</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r>
              <a:tr h="528675">
                <a:tc>
                  <a:txBody>
                    <a:bodyPr>
                      <a:noAutofit/>
                    </a:bodyPr>
                    <a:lstStyle/>
                    <a:p>
                      <a:pPr lvl="0">
                        <a:lnSpc>
                          <a:spcPct val="115000"/>
                        </a:lnSpc>
                        <a:spcBef>
                          <a:spcPts val="0"/>
                        </a:spcBef>
                        <a:buNone/>
                      </a:pPr>
                      <a:r>
                        <a:rPr lang="ru" sz="1200">
                          <a:solidFill>
                            <a:srgbClr val="434343"/>
                          </a:solidFill>
                        </a:rPr>
                        <a:t>Accuracy in target coordinates measurements</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c>
                  <a:txBody>
                    <a:bodyPr>
                      <a:noAutofit/>
                    </a:bodyPr>
                    <a:lstStyle/>
                    <a:p>
                      <a:pPr lvl="0">
                        <a:lnSpc>
                          <a:spcPct val="115000"/>
                        </a:lnSpc>
                        <a:spcBef>
                          <a:spcPts val="0"/>
                        </a:spcBef>
                        <a:buNone/>
                      </a:pPr>
                      <a:r>
                        <a:rPr lang="ru" sz="1200">
                          <a:solidFill>
                            <a:srgbClr val="434343"/>
                          </a:solidFill>
                        </a:rPr>
                        <a:t>Low due to wide-beam antennas</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c>
                  <a:txBody>
                    <a:bodyPr>
                      <a:noAutofit/>
                    </a:bodyPr>
                    <a:lstStyle/>
                    <a:p>
                      <a:pPr lvl="0">
                        <a:lnSpc>
                          <a:spcPct val="115000"/>
                        </a:lnSpc>
                        <a:spcBef>
                          <a:spcPts val="0"/>
                        </a:spcBef>
                        <a:buNone/>
                      </a:pPr>
                      <a:r>
                        <a:rPr lang="ru" sz="1200">
                          <a:solidFill>
                            <a:srgbClr val="434343"/>
                          </a:solidFill>
                        </a:rPr>
                        <a:t>High due to narrow-beam anntennas</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r>
              <a:tr h="781675">
                <a:tc>
                  <a:txBody>
                    <a:bodyPr>
                      <a:noAutofit/>
                    </a:bodyPr>
                    <a:lstStyle/>
                    <a:p>
                      <a:pPr lvl="0" rtl="0">
                        <a:lnSpc>
                          <a:spcPct val="115000"/>
                        </a:lnSpc>
                        <a:spcBef>
                          <a:spcPts val="0"/>
                        </a:spcBef>
                        <a:buClr>
                          <a:schemeClr val="dk1"/>
                        </a:buClr>
                        <a:buSzPct val="91666"/>
                        <a:buFont typeface="Arial"/>
                        <a:buNone/>
                      </a:pPr>
                      <a:r>
                        <a:rPr lang="ru" sz="1200">
                          <a:solidFill>
                            <a:srgbClr val="434343"/>
                          </a:solidFill>
                        </a:rPr>
                        <a:t>Target discrimination </a:t>
                      </a:r>
                    </a:p>
                    <a:p>
                      <a:pPr lvl="0">
                        <a:lnSpc>
                          <a:spcPct val="115000"/>
                        </a:lnSpc>
                        <a:spcBef>
                          <a:spcPts val="0"/>
                        </a:spcBef>
                        <a:buNone/>
                      </a:pPr>
                      <a:r>
                        <a:rPr lang="ru" sz="1200">
                          <a:solidFill>
                            <a:srgbClr val="434343"/>
                          </a:solidFill>
                        </a:rPr>
                        <a:t>(ability to determine target size and surface area)</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c>
                  <a:txBody>
                    <a:bodyPr>
                      <a:noAutofit/>
                    </a:bodyPr>
                    <a:lstStyle/>
                    <a:p>
                      <a:pPr lvl="0">
                        <a:lnSpc>
                          <a:spcPct val="115000"/>
                        </a:lnSpc>
                        <a:spcBef>
                          <a:spcPts val="0"/>
                        </a:spcBef>
                        <a:buNone/>
                      </a:pPr>
                      <a:r>
                        <a:rPr lang="ru" sz="1200">
                          <a:solidFill>
                            <a:srgbClr val="434343"/>
                          </a:solidFill>
                        </a:rPr>
                        <a:t>No, due to focused direction of measurements in a target area.</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c>
                  <a:txBody>
                    <a:bodyPr>
                      <a:noAutofit/>
                    </a:bodyPr>
                    <a:lstStyle/>
                    <a:p>
                      <a:pPr lvl="0">
                        <a:lnSpc>
                          <a:spcPct val="115000"/>
                        </a:lnSpc>
                        <a:spcBef>
                          <a:spcPts val="0"/>
                        </a:spcBef>
                        <a:buNone/>
                      </a:pPr>
                      <a:r>
                        <a:rPr lang="ru" sz="1200">
                          <a:solidFill>
                            <a:srgbClr val="434343"/>
                          </a:solidFill>
                        </a:rPr>
                        <a:t>Yes. Measures 2000 «points» (50 in each of 40 lines within a target area)</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r>
              <a:tr h="353050">
                <a:tc>
                  <a:txBody>
                    <a:bodyPr>
                      <a:noAutofit/>
                    </a:bodyPr>
                    <a:lstStyle/>
                    <a:p>
                      <a:pPr lvl="0">
                        <a:lnSpc>
                          <a:spcPct val="115000"/>
                        </a:lnSpc>
                        <a:spcBef>
                          <a:spcPts val="0"/>
                        </a:spcBef>
                        <a:buNone/>
                      </a:pPr>
                      <a:r>
                        <a:rPr lang="ru" sz="1200">
                          <a:solidFill>
                            <a:srgbClr val="434343"/>
                          </a:solidFill>
                        </a:rPr>
                        <a:t>Radiating power</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c>
                  <a:txBody>
                    <a:bodyPr>
                      <a:noAutofit/>
                    </a:bodyPr>
                    <a:lstStyle/>
                    <a:p>
                      <a:pPr lvl="0">
                        <a:lnSpc>
                          <a:spcPct val="115000"/>
                        </a:lnSpc>
                        <a:spcBef>
                          <a:spcPts val="0"/>
                        </a:spcBef>
                        <a:buNone/>
                      </a:pPr>
                      <a:r>
                        <a:rPr lang="ru" sz="1200">
                          <a:solidFill>
                            <a:srgbClr val="434343"/>
                          </a:solidFill>
                        </a:rPr>
                        <a:t>More than 10W</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c>
                  <a:txBody>
                    <a:bodyPr>
                      <a:noAutofit/>
                    </a:bodyPr>
                    <a:lstStyle/>
                    <a:p>
                      <a:pPr lvl="0">
                        <a:lnSpc>
                          <a:spcPct val="115000"/>
                        </a:lnSpc>
                        <a:spcBef>
                          <a:spcPts val="0"/>
                        </a:spcBef>
                        <a:buNone/>
                      </a:pPr>
                      <a:r>
                        <a:rPr lang="ru" sz="1200">
                          <a:solidFill>
                            <a:srgbClr val="434343"/>
                          </a:solidFill>
                        </a:rPr>
                        <a:t>0.01W</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r>
              <a:tr h="528675">
                <a:tc>
                  <a:txBody>
                    <a:bodyPr>
                      <a:noAutofit/>
                    </a:bodyPr>
                    <a:lstStyle/>
                    <a:p>
                      <a:pPr lvl="0">
                        <a:lnSpc>
                          <a:spcPct val="115000"/>
                        </a:lnSpc>
                        <a:spcBef>
                          <a:spcPts val="0"/>
                        </a:spcBef>
                        <a:buNone/>
                      </a:pPr>
                      <a:r>
                        <a:rPr lang="ru" sz="1200">
                          <a:solidFill>
                            <a:srgbClr val="434343"/>
                          </a:solidFill>
                        </a:rPr>
                        <a:t>Jam-resistance and electromagnetic compatibility</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c>
                  <a:txBody>
                    <a:bodyPr>
                      <a:noAutofit/>
                    </a:bodyPr>
                    <a:lstStyle/>
                    <a:p>
                      <a:pPr lvl="0">
                        <a:lnSpc>
                          <a:spcPct val="115000"/>
                        </a:lnSpc>
                        <a:spcBef>
                          <a:spcPts val="0"/>
                        </a:spcBef>
                        <a:buNone/>
                      </a:pPr>
                      <a:r>
                        <a:rPr lang="ru" sz="1200">
                          <a:solidFill>
                            <a:srgbClr val="434343"/>
                          </a:solidFill>
                        </a:rPr>
                        <a:t>Low due to wide bandwidth of 1000-7000 MHz</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c>
                  <a:txBody>
                    <a:bodyPr>
                      <a:noAutofit/>
                    </a:bodyPr>
                    <a:lstStyle/>
                    <a:p>
                      <a:pPr lvl="0">
                        <a:lnSpc>
                          <a:spcPct val="115000"/>
                        </a:lnSpc>
                        <a:spcBef>
                          <a:spcPts val="0"/>
                        </a:spcBef>
                        <a:buNone/>
                      </a:pPr>
                      <a:r>
                        <a:rPr lang="ru" sz="1200">
                          <a:solidFill>
                            <a:srgbClr val="434343"/>
                          </a:solidFill>
                        </a:rPr>
                        <a:t>High thanks to narrow and tunable bandwidth (approx. 1MHz)</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r>
              <a:tr h="704300">
                <a:tc>
                  <a:txBody>
                    <a:bodyPr>
                      <a:noAutofit/>
                    </a:bodyPr>
                    <a:lstStyle/>
                    <a:p>
                      <a:pPr lvl="0">
                        <a:lnSpc>
                          <a:spcPct val="115000"/>
                        </a:lnSpc>
                        <a:spcBef>
                          <a:spcPts val="0"/>
                        </a:spcBef>
                        <a:buNone/>
                      </a:pPr>
                      <a:r>
                        <a:rPr lang="ru" sz="1200">
                          <a:solidFill>
                            <a:srgbClr val="434343"/>
                          </a:solidFill>
                        </a:rPr>
                        <a:t>Scan through exceedingly damp barriers</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c>
                  <a:txBody>
                    <a:bodyPr>
                      <a:noAutofit/>
                    </a:bodyPr>
                    <a:lstStyle/>
                    <a:p>
                      <a:pPr lvl="0">
                        <a:lnSpc>
                          <a:spcPct val="115000"/>
                        </a:lnSpc>
                        <a:spcBef>
                          <a:spcPts val="0"/>
                        </a:spcBef>
                        <a:buNone/>
                      </a:pPr>
                      <a:r>
                        <a:rPr lang="ru" sz="1200">
                          <a:solidFill>
                            <a:srgbClr val="434343"/>
                          </a:solidFill>
                        </a:rPr>
                        <a:t>Radar pulses cannot penetrate damp barriers and walls</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c>
                  <a:txBody>
                    <a:bodyPr>
                      <a:noAutofit/>
                    </a:bodyPr>
                    <a:lstStyle/>
                    <a:p>
                      <a:pPr lvl="0">
                        <a:lnSpc>
                          <a:spcPct val="115000"/>
                        </a:lnSpc>
                        <a:spcBef>
                          <a:spcPts val="0"/>
                        </a:spcBef>
                        <a:buNone/>
                      </a:pPr>
                      <a:r>
                        <a:rPr lang="ru" sz="1200">
                          <a:solidFill>
                            <a:srgbClr val="434343"/>
                          </a:solidFill>
                        </a:rPr>
                        <a:t>Exceedingly damp barriers do not influence radar operation and scan quality</a:t>
                      </a:r>
                    </a:p>
                  </a:txBody>
                  <a:tcPr marT="91425" marB="91425" marR="91425" marL="91425">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1219924" y="2439300"/>
            <a:ext cx="6704154" cy="2346475"/>
          </a:xfrm>
          <a:prstGeom prst="rect">
            <a:avLst/>
          </a:prstGeom>
          <a:noFill/>
          <a:ln>
            <a:noFill/>
          </a:ln>
        </p:spPr>
      </p:pic>
      <p:sp>
        <p:nvSpPr>
          <p:cNvPr id="117" name="Shape 117"/>
          <p:cNvSpPr txBox="1"/>
          <p:nvPr>
            <p:ph type="title"/>
          </p:nvPr>
        </p:nvSpPr>
        <p:spPr>
          <a:xfrm>
            <a:off x="457200" y="0"/>
            <a:ext cx="8229600" cy="9179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Radar Prototypes</a:t>
            </a:r>
          </a:p>
        </p:txBody>
      </p:sp>
      <p:sp>
        <p:nvSpPr>
          <p:cNvPr id="118" name="Shape 118"/>
          <p:cNvSpPr txBox="1"/>
          <p:nvPr/>
        </p:nvSpPr>
        <p:spPr>
          <a:xfrm>
            <a:off x="292500" y="925050"/>
            <a:ext cx="8394299" cy="1147499"/>
          </a:xfrm>
          <a:prstGeom prst="rect">
            <a:avLst/>
          </a:prstGeom>
          <a:noFill/>
          <a:ln>
            <a:noFill/>
          </a:ln>
        </p:spPr>
        <p:txBody>
          <a:bodyPr anchorCtr="0" anchor="ctr" bIns="91425" lIns="91425" rIns="91425" tIns="91425">
            <a:noAutofit/>
          </a:bodyPr>
          <a:lstStyle/>
          <a:p>
            <a:pPr lvl="0" rtl="0" algn="ctr">
              <a:spcBef>
                <a:spcPts val="0"/>
              </a:spcBef>
              <a:buClr>
                <a:schemeClr val="dk1"/>
              </a:buClr>
              <a:buSzPct val="45833"/>
              <a:buFont typeface="Arial"/>
              <a:buNone/>
            </a:pPr>
            <a:r>
              <a:rPr lang="ru" sz="2400">
                <a:solidFill>
                  <a:srgbClr val="434343"/>
                </a:solidFill>
              </a:rPr>
              <a:t>Radio Vision </a:t>
            </a:r>
          </a:p>
          <a:p>
            <a:pPr lvl="0" rtl="0" algn="ctr">
              <a:spcBef>
                <a:spcPts val="0"/>
              </a:spcBef>
              <a:buNone/>
            </a:pPr>
            <a:r>
              <a:rPr lang="ru" sz="2400">
                <a:solidFill>
                  <a:srgbClr val="434343"/>
                </a:solidFill>
              </a:rPr>
              <a:t>Narrow-Band Microwave Radar</a:t>
            </a:r>
          </a:p>
        </p:txBody>
      </p:sp>
      <p:sp>
        <p:nvSpPr>
          <p:cNvPr id="119" name="Shape 119"/>
          <p:cNvSpPr txBox="1"/>
          <p:nvPr/>
        </p:nvSpPr>
        <p:spPr>
          <a:xfrm>
            <a:off x="2003200" y="2147950"/>
            <a:ext cx="925200" cy="416399"/>
          </a:xfrm>
          <a:prstGeom prst="rect">
            <a:avLst/>
          </a:prstGeom>
          <a:noFill/>
          <a:ln>
            <a:noFill/>
          </a:ln>
        </p:spPr>
        <p:txBody>
          <a:bodyPr anchorCtr="0" anchor="ctr" bIns="91425" lIns="91425" rIns="91425" tIns="91425">
            <a:noAutofit/>
          </a:bodyPr>
          <a:lstStyle/>
          <a:p>
            <a:pPr lvl="0" rtl="0">
              <a:spcBef>
                <a:spcPts val="0"/>
              </a:spcBef>
              <a:buNone/>
            </a:pPr>
            <a:r>
              <a:rPr b="1" lang="ru">
                <a:solidFill>
                  <a:srgbClr val="434343"/>
                </a:solidFill>
              </a:rPr>
              <a:t>RK - 100</a:t>
            </a:r>
          </a:p>
        </p:txBody>
      </p:sp>
      <p:sp>
        <p:nvSpPr>
          <p:cNvPr id="120" name="Shape 120"/>
          <p:cNvSpPr txBox="1"/>
          <p:nvPr/>
        </p:nvSpPr>
        <p:spPr>
          <a:xfrm>
            <a:off x="5881900" y="2147950"/>
            <a:ext cx="1422600" cy="416399"/>
          </a:xfrm>
          <a:prstGeom prst="rect">
            <a:avLst/>
          </a:prstGeom>
          <a:noFill/>
          <a:ln>
            <a:noFill/>
          </a:ln>
        </p:spPr>
        <p:txBody>
          <a:bodyPr anchorCtr="0" anchor="ctr" bIns="91425" lIns="91425" rIns="91425" tIns="91425">
            <a:noAutofit/>
          </a:bodyPr>
          <a:lstStyle/>
          <a:p>
            <a:pPr lvl="0" rtl="0">
              <a:spcBef>
                <a:spcPts val="0"/>
              </a:spcBef>
              <a:buNone/>
            </a:pPr>
            <a:r>
              <a:rPr b="1" lang="ru">
                <a:solidFill>
                  <a:srgbClr val="434343"/>
                </a:solidFill>
              </a:rPr>
              <a:t>Mini RK - 010</a:t>
            </a:r>
          </a:p>
        </p:txBody>
      </p:sp>
      <p:pic>
        <p:nvPicPr>
          <p:cNvPr id="121" name="Shape 121"/>
          <p:cNvPicPr preferRelativeResize="0"/>
          <p:nvPr/>
        </p:nvPicPr>
        <p:blipFill>
          <a:blip r:embed="rId4">
            <a:alphaModFix/>
          </a:blip>
          <a:stretch>
            <a:fillRect/>
          </a:stretch>
        </p:blipFill>
        <p:spPr>
          <a:xfrm>
            <a:off x="1930200" y="4830880"/>
            <a:ext cx="1071199" cy="157144"/>
          </a:xfrm>
          <a:prstGeom prst="rect">
            <a:avLst/>
          </a:prstGeom>
          <a:noFill/>
          <a:ln>
            <a:noFill/>
          </a:ln>
        </p:spPr>
      </p:pic>
      <p:pic>
        <p:nvPicPr>
          <p:cNvPr id="122" name="Shape 122"/>
          <p:cNvPicPr preferRelativeResize="0"/>
          <p:nvPr/>
        </p:nvPicPr>
        <p:blipFill>
          <a:blip r:embed="rId4">
            <a:alphaModFix/>
          </a:blip>
          <a:stretch>
            <a:fillRect/>
          </a:stretch>
        </p:blipFill>
        <p:spPr>
          <a:xfrm>
            <a:off x="5938475" y="4830880"/>
            <a:ext cx="1071199" cy="15714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457200" y="0"/>
            <a:ext cx="8229600" cy="9179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What Do We Offer</a:t>
            </a:r>
          </a:p>
        </p:txBody>
      </p:sp>
      <p:pic>
        <p:nvPicPr>
          <p:cNvPr id="128" name="Shape 128"/>
          <p:cNvPicPr preferRelativeResize="0"/>
          <p:nvPr/>
        </p:nvPicPr>
        <p:blipFill>
          <a:blip r:embed="rId3">
            <a:alphaModFix/>
          </a:blip>
          <a:stretch>
            <a:fillRect/>
          </a:stretch>
        </p:blipFill>
        <p:spPr>
          <a:xfrm>
            <a:off x="1216487" y="987075"/>
            <a:ext cx="6711026" cy="44740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457200" y="0"/>
            <a:ext cx="8229600" cy="9179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Schematic Structure of RK-000 Radar</a:t>
            </a:r>
          </a:p>
        </p:txBody>
      </p:sp>
      <p:pic>
        <p:nvPicPr>
          <p:cNvPr id="134" name="Shape 134"/>
          <p:cNvPicPr preferRelativeResize="0"/>
          <p:nvPr/>
        </p:nvPicPr>
        <p:blipFill>
          <a:blip r:embed="rId3">
            <a:alphaModFix/>
          </a:blip>
          <a:stretch>
            <a:fillRect/>
          </a:stretch>
        </p:blipFill>
        <p:spPr>
          <a:xfrm>
            <a:off x="1227162" y="1030000"/>
            <a:ext cx="6689674" cy="4459776"/>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457200" y="0"/>
            <a:ext cx="8229600" cy="9038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Our Technology</a:t>
            </a:r>
          </a:p>
        </p:txBody>
      </p:sp>
      <p:sp>
        <p:nvSpPr>
          <p:cNvPr id="140" name="Shape 140"/>
          <p:cNvSpPr txBox="1"/>
          <p:nvPr>
            <p:ph idx="1" type="body"/>
          </p:nvPr>
        </p:nvSpPr>
        <p:spPr>
          <a:xfrm>
            <a:off x="2406375" y="1758325"/>
            <a:ext cx="6509099" cy="3765600"/>
          </a:xfrm>
          <a:prstGeom prst="rect">
            <a:avLst/>
          </a:prstGeom>
          <a:noFill/>
          <a:ln>
            <a:noFill/>
          </a:ln>
        </p:spPr>
        <p:txBody>
          <a:bodyPr anchorCtr="0" anchor="t" bIns="91425" lIns="91425" rIns="91425" tIns="91425">
            <a:noAutofit/>
          </a:bodyPr>
          <a:lstStyle/>
          <a:p>
            <a:pPr indent="-342900" lvl="0" marL="457200" marR="0" rtl="0" algn="l">
              <a:lnSpc>
                <a:spcPct val="115000"/>
              </a:lnSpc>
              <a:spcBef>
                <a:spcPts val="0"/>
              </a:spcBef>
              <a:spcAft>
                <a:spcPts val="0"/>
              </a:spcAft>
              <a:buClr>
                <a:srgbClr val="434343"/>
              </a:buClr>
              <a:buSzPct val="100000"/>
              <a:buChar char="●"/>
            </a:pPr>
            <a:r>
              <a:rPr lang="ru" sz="1800">
                <a:solidFill>
                  <a:srgbClr val="434343"/>
                </a:solidFill>
                <a:rtl val="0"/>
              </a:rPr>
              <a:t>Perimeter security (airports, prisons, plants, oil&amp;gas facilities);</a:t>
            </a:r>
          </a:p>
          <a:p>
            <a:pPr indent="-342900" lvl="0" marL="457200" marR="0" rtl="0" algn="l">
              <a:lnSpc>
                <a:spcPct val="115000"/>
              </a:lnSpc>
              <a:spcBef>
                <a:spcPts val="0"/>
              </a:spcBef>
              <a:spcAft>
                <a:spcPts val="0"/>
              </a:spcAft>
              <a:buClr>
                <a:srgbClr val="434343"/>
              </a:buClr>
              <a:buSzPct val="100000"/>
              <a:buChar char="●"/>
            </a:pPr>
            <a:r>
              <a:rPr lang="ru" sz="1800">
                <a:solidFill>
                  <a:srgbClr val="434343"/>
                </a:solidFill>
                <a:rtl val="0"/>
              </a:rPr>
              <a:t>Open-space protection (fields, hunting areas, access to sensitive sites, sporting facilities);</a:t>
            </a:r>
          </a:p>
          <a:p>
            <a:pPr indent="-342900" lvl="0" marL="457200" marR="0" rtl="0" algn="l">
              <a:lnSpc>
                <a:spcPct val="115000"/>
              </a:lnSpc>
              <a:spcBef>
                <a:spcPts val="0"/>
              </a:spcBef>
              <a:spcAft>
                <a:spcPts val="0"/>
              </a:spcAft>
              <a:buClr>
                <a:srgbClr val="434343"/>
              </a:buClr>
              <a:buSzPct val="100000"/>
              <a:buChar char="●"/>
            </a:pPr>
            <a:r>
              <a:rPr lang="ru" sz="1800">
                <a:solidFill>
                  <a:srgbClr val="434343"/>
                </a:solidFill>
                <a:rtl val="0"/>
              </a:rPr>
              <a:t>Vehicle traffic monitoring (for car tracking and monitoring systems and intelligent transport systems). Calculation, classification and detection of vehicles’ velocity.</a:t>
            </a:r>
          </a:p>
          <a:p>
            <a:pPr indent="-342900" lvl="0" marL="457200" marR="0" rtl="0" algn="l">
              <a:lnSpc>
                <a:spcPct val="115000"/>
              </a:lnSpc>
              <a:spcBef>
                <a:spcPts val="0"/>
              </a:spcBef>
              <a:spcAft>
                <a:spcPts val="0"/>
              </a:spcAft>
              <a:buClr>
                <a:srgbClr val="434343"/>
              </a:buClr>
              <a:buSzPct val="100000"/>
              <a:buChar char="●"/>
            </a:pPr>
            <a:r>
              <a:rPr lang="ru" sz="1800">
                <a:solidFill>
                  <a:srgbClr val="434343"/>
                </a:solidFill>
                <a:rtl val="0"/>
              </a:rPr>
              <a:t>Special forces of the Ministry of Defense, the Federal Security Service of the Russian Federation, Main Intelligence Directorate (to detect terrorists hidden behind various barriers and victims trapped under rubble).</a:t>
            </a:r>
          </a:p>
        </p:txBody>
      </p:sp>
      <p:pic>
        <p:nvPicPr>
          <p:cNvPr id="141" name="Shape 141"/>
          <p:cNvPicPr preferRelativeResize="0"/>
          <p:nvPr/>
        </p:nvPicPr>
        <p:blipFill rotWithShape="1">
          <a:blip r:embed="rId3">
            <a:alphaModFix/>
          </a:blip>
          <a:srcRect b="0" l="0" r="0" t="0"/>
          <a:stretch/>
        </p:blipFill>
        <p:spPr>
          <a:xfrm>
            <a:off x="457199" y="1330575"/>
            <a:ext cx="1670999" cy="1253099"/>
          </a:xfrm>
          <a:prstGeom prst="rect">
            <a:avLst/>
          </a:prstGeom>
          <a:noFill/>
          <a:ln>
            <a:noFill/>
          </a:ln>
        </p:spPr>
      </p:pic>
      <p:pic>
        <p:nvPicPr>
          <p:cNvPr id="142" name="Shape 142"/>
          <p:cNvPicPr preferRelativeResize="0"/>
          <p:nvPr/>
        </p:nvPicPr>
        <p:blipFill rotWithShape="1">
          <a:blip r:embed="rId4">
            <a:alphaModFix/>
          </a:blip>
          <a:srcRect b="0" l="0" r="0" t="0"/>
          <a:stretch/>
        </p:blipFill>
        <p:spPr>
          <a:xfrm>
            <a:off x="457200" y="2756680"/>
            <a:ext cx="1670999" cy="1236299"/>
          </a:xfrm>
          <a:prstGeom prst="rect">
            <a:avLst/>
          </a:prstGeom>
          <a:noFill/>
          <a:ln>
            <a:noFill/>
          </a:ln>
        </p:spPr>
      </p:pic>
      <p:pic>
        <p:nvPicPr>
          <p:cNvPr id="143" name="Shape 143"/>
          <p:cNvPicPr preferRelativeResize="0"/>
          <p:nvPr/>
        </p:nvPicPr>
        <p:blipFill rotWithShape="1">
          <a:blip r:embed="rId5">
            <a:alphaModFix/>
          </a:blip>
          <a:srcRect b="0" l="0" r="0" t="0"/>
          <a:stretch/>
        </p:blipFill>
        <p:spPr>
          <a:xfrm>
            <a:off x="458116" y="4166099"/>
            <a:ext cx="1670999" cy="1119899"/>
          </a:xfrm>
          <a:prstGeom prst="rect">
            <a:avLst/>
          </a:prstGeom>
          <a:noFill/>
          <a:ln>
            <a:noFill/>
          </a:ln>
        </p:spPr>
      </p:pic>
      <p:sp>
        <p:nvSpPr>
          <p:cNvPr id="144" name="Shape 144"/>
          <p:cNvSpPr txBox="1"/>
          <p:nvPr/>
        </p:nvSpPr>
        <p:spPr>
          <a:xfrm>
            <a:off x="2406375" y="1128925"/>
            <a:ext cx="4871999" cy="553200"/>
          </a:xfrm>
          <a:prstGeom prst="rect">
            <a:avLst/>
          </a:prstGeom>
          <a:noFill/>
          <a:ln>
            <a:noFill/>
          </a:ln>
        </p:spPr>
        <p:txBody>
          <a:bodyPr anchorCtr="0" anchor="ctr" bIns="91425" lIns="91425" rIns="91425" tIns="91425">
            <a:noAutofit/>
          </a:bodyPr>
          <a:lstStyle/>
          <a:p>
            <a:pPr lvl="0" rtl="0">
              <a:spcBef>
                <a:spcPts val="0"/>
              </a:spcBef>
              <a:buNone/>
            </a:pPr>
            <a:r>
              <a:rPr lang="ru" sz="1800">
                <a:solidFill>
                  <a:srgbClr val="434343"/>
                </a:solidFill>
              </a:rPr>
              <a:t>Application of Radio Vision technology: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457200" y="0"/>
            <a:ext cx="8229600" cy="9038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Our Technology</a:t>
            </a:r>
          </a:p>
        </p:txBody>
      </p:sp>
      <p:sp>
        <p:nvSpPr>
          <p:cNvPr id="150" name="Shape 150"/>
          <p:cNvSpPr txBox="1"/>
          <p:nvPr>
            <p:ph idx="1" type="body"/>
          </p:nvPr>
        </p:nvSpPr>
        <p:spPr>
          <a:xfrm>
            <a:off x="457200" y="1066425"/>
            <a:ext cx="8327399" cy="8574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lang="ru" sz="1800">
                <a:solidFill>
                  <a:srgbClr val="434343"/>
                </a:solidFill>
              </a:rPr>
              <a:t>Our technology will allow to create brand new radar apparatus</a:t>
            </a:r>
          </a:p>
          <a:p>
            <a:pPr indent="0" lvl="0" marL="0" marR="0" rtl="0" algn="ctr">
              <a:lnSpc>
                <a:spcPct val="100000"/>
              </a:lnSpc>
              <a:spcBef>
                <a:spcPts val="0"/>
              </a:spcBef>
              <a:spcAft>
                <a:spcPts val="0"/>
              </a:spcAft>
              <a:buClr>
                <a:schemeClr val="dk1"/>
              </a:buClr>
              <a:buSzPct val="25000"/>
              <a:buFont typeface="Arial"/>
              <a:buNone/>
            </a:pPr>
            <a:r>
              <a:rPr lang="ru" sz="1800">
                <a:solidFill>
                  <a:srgbClr val="434343"/>
                </a:solidFill>
              </a:rPr>
              <a:t>with 3D imaging for:</a:t>
            </a:r>
            <a:br>
              <a:rPr baseline="0" i="0" lang="ru" sz="1800" u="none" cap="none" strike="noStrike">
                <a:solidFill>
                  <a:srgbClr val="434343"/>
                </a:solidFill>
                <a:latin typeface="Arial"/>
                <a:ea typeface="Arial"/>
                <a:cs typeface="Arial"/>
                <a:sym typeface="Arial"/>
                <a:rtl val="0"/>
              </a:rPr>
            </a:br>
          </a:p>
          <a:p>
            <a:pPr indent="0" lvl="0" marL="0" marR="0" rtl="0" algn="l">
              <a:lnSpc>
                <a:spcPct val="100000"/>
              </a:lnSpc>
              <a:spcBef>
                <a:spcPts val="0"/>
              </a:spcBef>
              <a:spcAft>
                <a:spcPts val="0"/>
              </a:spcAft>
              <a:buClr>
                <a:schemeClr val="dk1"/>
              </a:buClr>
              <a:buFont typeface="Arial"/>
              <a:buNone/>
            </a:pPr>
            <a:r>
              <a:t/>
            </a:r>
            <a:endParaRPr baseline="0" i="0" sz="1800" u="none" cap="none" strike="noStrike">
              <a:solidFill>
                <a:srgbClr val="434343"/>
              </a:solidFill>
              <a:latin typeface="Arial"/>
              <a:ea typeface="Arial"/>
              <a:cs typeface="Arial"/>
              <a:sym typeface="Arial"/>
              <a:rtl val="0"/>
            </a:endParaRPr>
          </a:p>
          <a:p>
            <a:pPr indent="0" lvl="0" marL="0" marR="0" rtl="0" algn="l">
              <a:lnSpc>
                <a:spcPct val="100000"/>
              </a:lnSpc>
              <a:spcBef>
                <a:spcPts val="0"/>
              </a:spcBef>
              <a:spcAft>
                <a:spcPts val="0"/>
              </a:spcAft>
              <a:buClr>
                <a:schemeClr val="dk1"/>
              </a:buClr>
              <a:buFont typeface="Arial"/>
              <a:buNone/>
            </a:pPr>
            <a:r>
              <a:t/>
            </a:r>
            <a:endParaRPr baseline="0" i="0" sz="1800" u="none" cap="none" strike="noStrike">
              <a:solidFill>
                <a:srgbClr val="434343"/>
              </a:solidFill>
              <a:latin typeface="Arial"/>
              <a:ea typeface="Arial"/>
              <a:cs typeface="Arial"/>
              <a:sym typeface="Arial"/>
              <a:rtl val="0"/>
            </a:endParaRPr>
          </a:p>
          <a:p>
            <a:pPr indent="0" lvl="0" marL="0" marR="0" rtl="0" algn="l">
              <a:lnSpc>
                <a:spcPct val="100000"/>
              </a:lnSpc>
              <a:spcBef>
                <a:spcPts val="0"/>
              </a:spcBef>
              <a:spcAft>
                <a:spcPts val="0"/>
              </a:spcAft>
              <a:buClr>
                <a:schemeClr val="dk1"/>
              </a:buClr>
              <a:buFont typeface="Arial"/>
              <a:buNone/>
            </a:pPr>
            <a:r>
              <a:t/>
            </a:r>
            <a:endParaRPr baseline="0" i="0" sz="1800" u="none" cap="none" strike="noStrike">
              <a:solidFill>
                <a:srgbClr val="434343"/>
              </a:solidFill>
              <a:latin typeface="Arial"/>
              <a:ea typeface="Arial"/>
              <a:cs typeface="Arial"/>
              <a:sym typeface="Arial"/>
              <a:rtl val="0"/>
            </a:endParaRPr>
          </a:p>
          <a:p>
            <a:pPr indent="0" lvl="0" marL="0" marR="0" rtl="0" algn="l">
              <a:lnSpc>
                <a:spcPct val="100000"/>
              </a:lnSpc>
              <a:spcBef>
                <a:spcPts val="0"/>
              </a:spcBef>
              <a:spcAft>
                <a:spcPts val="0"/>
              </a:spcAft>
              <a:buClr>
                <a:schemeClr val="dk1"/>
              </a:buClr>
              <a:buFont typeface="Arial"/>
              <a:buNone/>
            </a:pPr>
            <a:r>
              <a:t/>
            </a:r>
            <a:endParaRPr baseline="0" i="0" sz="1800" u="none" cap="none" strike="noStrike">
              <a:solidFill>
                <a:srgbClr val="434343"/>
              </a:solidFill>
              <a:latin typeface="Arial"/>
              <a:ea typeface="Arial"/>
              <a:cs typeface="Arial"/>
              <a:sym typeface="Arial"/>
              <a:rtl val="0"/>
            </a:endParaRPr>
          </a:p>
          <a:p>
            <a:pPr indent="0" lvl="0" marL="0" marR="0" rtl="0" algn="l">
              <a:lnSpc>
                <a:spcPct val="100000"/>
              </a:lnSpc>
              <a:spcBef>
                <a:spcPts val="0"/>
              </a:spcBef>
              <a:spcAft>
                <a:spcPts val="0"/>
              </a:spcAft>
              <a:buClr>
                <a:schemeClr val="dk1"/>
              </a:buClr>
              <a:buFont typeface="Arial"/>
              <a:buNone/>
            </a:pPr>
            <a:r>
              <a:t/>
            </a:r>
            <a:endParaRPr baseline="0" i="0" sz="1800" u="none" cap="none" strike="noStrike">
              <a:solidFill>
                <a:srgbClr val="434343"/>
              </a:solidFill>
              <a:latin typeface="Arial"/>
              <a:ea typeface="Arial"/>
              <a:cs typeface="Arial"/>
              <a:sym typeface="Arial"/>
              <a:rtl val="0"/>
            </a:endParaRPr>
          </a:p>
          <a:p>
            <a:pPr indent="0" lvl="0" marL="0" marR="0" rtl="0" algn="l">
              <a:lnSpc>
                <a:spcPct val="100000"/>
              </a:lnSpc>
              <a:spcBef>
                <a:spcPts val="0"/>
              </a:spcBef>
              <a:spcAft>
                <a:spcPts val="0"/>
              </a:spcAft>
              <a:buClr>
                <a:schemeClr val="dk1"/>
              </a:buClr>
              <a:buFont typeface="Arial"/>
              <a:buNone/>
            </a:pPr>
            <a:r>
              <a:t/>
            </a:r>
            <a:endParaRPr baseline="0" i="0" sz="1800" u="none" cap="none" strike="noStrike">
              <a:solidFill>
                <a:srgbClr val="434343"/>
              </a:solidFill>
              <a:latin typeface="Arial"/>
              <a:ea typeface="Arial"/>
              <a:cs typeface="Arial"/>
              <a:sym typeface="Arial"/>
              <a:rtl val="0"/>
            </a:endParaRPr>
          </a:p>
        </p:txBody>
      </p:sp>
      <p:sp>
        <p:nvSpPr>
          <p:cNvPr id="151" name="Shape 151"/>
          <p:cNvSpPr/>
          <p:nvPr/>
        </p:nvSpPr>
        <p:spPr>
          <a:xfrm>
            <a:off x="251531" y="3854450"/>
            <a:ext cx="1333200" cy="307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lang="ru">
                <a:solidFill>
                  <a:srgbClr val="434343"/>
                </a:solidFill>
              </a:rPr>
              <a:t>Medicine</a:t>
            </a:r>
            <a:r>
              <a:rPr baseline="0" i="0" lang="ru" sz="1400" u="none" cap="none" strike="noStrike">
                <a:solidFill>
                  <a:srgbClr val="434343"/>
                </a:solidFill>
                <a:latin typeface="Arial"/>
                <a:ea typeface="Arial"/>
                <a:cs typeface="Arial"/>
                <a:sym typeface="Arial"/>
                <a:rtl val="0"/>
              </a:rPr>
              <a:t> </a:t>
            </a:r>
          </a:p>
        </p:txBody>
      </p:sp>
      <p:pic>
        <p:nvPicPr>
          <p:cNvPr id="152" name="Shape 152"/>
          <p:cNvPicPr preferRelativeResize="0"/>
          <p:nvPr/>
        </p:nvPicPr>
        <p:blipFill rotWithShape="1">
          <a:blip r:embed="rId3">
            <a:alphaModFix/>
          </a:blip>
          <a:srcRect b="0" l="0" r="0" t="0"/>
          <a:stretch/>
        </p:blipFill>
        <p:spPr>
          <a:xfrm>
            <a:off x="326524" y="2192650"/>
            <a:ext cx="1258200" cy="1207799"/>
          </a:xfrm>
          <a:prstGeom prst="rect">
            <a:avLst/>
          </a:prstGeom>
          <a:noFill/>
          <a:ln>
            <a:noFill/>
          </a:ln>
        </p:spPr>
      </p:pic>
      <p:pic>
        <p:nvPicPr>
          <p:cNvPr id="153" name="Shape 153"/>
          <p:cNvPicPr preferRelativeResize="0"/>
          <p:nvPr/>
        </p:nvPicPr>
        <p:blipFill rotWithShape="1">
          <a:blip r:embed="rId4">
            <a:alphaModFix/>
          </a:blip>
          <a:srcRect b="0" l="0" r="0" t="0"/>
          <a:stretch/>
        </p:blipFill>
        <p:spPr>
          <a:xfrm>
            <a:off x="1835696" y="2192659"/>
            <a:ext cx="1728299" cy="1347899"/>
          </a:xfrm>
          <a:prstGeom prst="rect">
            <a:avLst/>
          </a:prstGeom>
          <a:noFill/>
          <a:ln>
            <a:noFill/>
          </a:ln>
        </p:spPr>
      </p:pic>
      <p:pic>
        <p:nvPicPr>
          <p:cNvPr id="154" name="Shape 154"/>
          <p:cNvPicPr preferRelativeResize="0"/>
          <p:nvPr/>
        </p:nvPicPr>
        <p:blipFill rotWithShape="1">
          <a:blip r:embed="rId5">
            <a:alphaModFix/>
          </a:blip>
          <a:srcRect b="0" l="0" r="0" t="0"/>
          <a:stretch/>
        </p:blipFill>
        <p:spPr>
          <a:xfrm>
            <a:off x="3848919" y="2226784"/>
            <a:ext cx="1533900" cy="1279800"/>
          </a:xfrm>
          <a:prstGeom prst="rect">
            <a:avLst/>
          </a:prstGeom>
          <a:noFill/>
          <a:ln>
            <a:noFill/>
          </a:ln>
        </p:spPr>
      </p:pic>
      <p:pic>
        <p:nvPicPr>
          <p:cNvPr id="155" name="Shape 155"/>
          <p:cNvPicPr preferRelativeResize="0"/>
          <p:nvPr/>
        </p:nvPicPr>
        <p:blipFill rotWithShape="1">
          <a:blip r:embed="rId6">
            <a:alphaModFix/>
          </a:blip>
          <a:srcRect b="0" l="0" r="0" t="0"/>
          <a:stretch/>
        </p:blipFill>
        <p:spPr>
          <a:xfrm>
            <a:off x="5515487" y="2507949"/>
            <a:ext cx="1591199" cy="892500"/>
          </a:xfrm>
          <a:prstGeom prst="rect">
            <a:avLst/>
          </a:prstGeom>
          <a:noFill/>
          <a:ln>
            <a:noFill/>
          </a:ln>
        </p:spPr>
      </p:pic>
      <p:pic>
        <p:nvPicPr>
          <p:cNvPr id="156" name="Shape 156"/>
          <p:cNvPicPr preferRelativeResize="0"/>
          <p:nvPr/>
        </p:nvPicPr>
        <p:blipFill rotWithShape="1">
          <a:blip r:embed="rId7">
            <a:alphaModFix/>
          </a:blip>
          <a:srcRect b="0" l="0" r="0" t="0"/>
          <a:stretch/>
        </p:blipFill>
        <p:spPr>
          <a:xfrm>
            <a:off x="7236300" y="2295406"/>
            <a:ext cx="1591199" cy="1193399"/>
          </a:xfrm>
          <a:prstGeom prst="rect">
            <a:avLst/>
          </a:prstGeom>
          <a:noFill/>
          <a:ln>
            <a:noFill/>
          </a:ln>
        </p:spPr>
      </p:pic>
      <p:sp>
        <p:nvSpPr>
          <p:cNvPr id="157" name="Shape 157"/>
          <p:cNvSpPr txBox="1"/>
          <p:nvPr/>
        </p:nvSpPr>
        <p:spPr>
          <a:xfrm>
            <a:off x="257725" y="4648350"/>
            <a:ext cx="8664899" cy="473700"/>
          </a:xfrm>
          <a:prstGeom prst="rect">
            <a:avLst/>
          </a:prstGeom>
          <a:noFill/>
          <a:ln>
            <a:noFill/>
          </a:ln>
        </p:spPr>
        <p:txBody>
          <a:bodyPr anchorCtr="0" anchor="ctr" bIns="91425" lIns="91425" rIns="91425" tIns="91425">
            <a:noAutofit/>
          </a:bodyPr>
          <a:lstStyle/>
          <a:p>
            <a:pPr lvl="0" rtl="0" algn="ctr">
              <a:spcBef>
                <a:spcPts val="0"/>
              </a:spcBef>
              <a:buNone/>
            </a:pPr>
            <a:r>
              <a:rPr lang="ru" sz="1800">
                <a:solidFill>
                  <a:srgbClr val="434343"/>
                </a:solidFill>
              </a:rPr>
              <a:t> We mentioned just a few applications of Radio Vision technology…</a:t>
            </a:r>
          </a:p>
        </p:txBody>
      </p:sp>
      <p:sp>
        <p:nvSpPr>
          <p:cNvPr id="158" name="Shape 158"/>
          <p:cNvSpPr/>
          <p:nvPr/>
        </p:nvSpPr>
        <p:spPr>
          <a:xfrm>
            <a:off x="1963006" y="3854450"/>
            <a:ext cx="1333200" cy="307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lang="ru">
                <a:solidFill>
                  <a:srgbClr val="434343"/>
                </a:solidFill>
              </a:rPr>
              <a:t>Construction</a:t>
            </a:r>
            <a:r>
              <a:rPr baseline="0" i="0" lang="ru" sz="1400" u="none" cap="none" strike="noStrike">
                <a:solidFill>
                  <a:srgbClr val="434343"/>
                </a:solidFill>
                <a:latin typeface="Arial"/>
                <a:ea typeface="Arial"/>
                <a:cs typeface="Arial"/>
                <a:sym typeface="Arial"/>
              </a:rPr>
              <a:t> </a:t>
            </a:r>
          </a:p>
        </p:txBody>
      </p:sp>
      <p:sp>
        <p:nvSpPr>
          <p:cNvPr id="159" name="Shape 159"/>
          <p:cNvSpPr/>
          <p:nvPr/>
        </p:nvSpPr>
        <p:spPr>
          <a:xfrm>
            <a:off x="3794575" y="3854450"/>
            <a:ext cx="1591199" cy="597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lang="ru">
                <a:solidFill>
                  <a:srgbClr val="434343"/>
                </a:solidFill>
              </a:rPr>
              <a:t>Non-destructive testing</a:t>
            </a:r>
          </a:p>
        </p:txBody>
      </p:sp>
      <p:sp>
        <p:nvSpPr>
          <p:cNvPr id="160" name="Shape 160"/>
          <p:cNvSpPr/>
          <p:nvPr/>
        </p:nvSpPr>
        <p:spPr>
          <a:xfrm>
            <a:off x="5644493" y="3854450"/>
            <a:ext cx="1333200" cy="307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lang="ru">
                <a:solidFill>
                  <a:srgbClr val="434343"/>
                </a:solidFill>
              </a:rPr>
              <a:t>Geolocation</a:t>
            </a:r>
          </a:p>
        </p:txBody>
      </p:sp>
      <p:sp>
        <p:nvSpPr>
          <p:cNvPr id="161" name="Shape 161"/>
          <p:cNvSpPr/>
          <p:nvPr/>
        </p:nvSpPr>
        <p:spPr>
          <a:xfrm>
            <a:off x="7365306" y="3854450"/>
            <a:ext cx="1333200" cy="307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lang="ru">
                <a:solidFill>
                  <a:srgbClr val="434343"/>
                </a:solidFill>
              </a:rPr>
              <a:t>Archaeology</a:t>
            </a:r>
            <a:r>
              <a:rPr baseline="0" i="0" lang="ru" sz="1400" u="none" cap="none" strike="noStrike">
                <a:solidFill>
                  <a:srgbClr val="434343"/>
                </a:solidFill>
                <a:latin typeface="Arial"/>
                <a:ea typeface="Arial"/>
                <a:cs typeface="Arial"/>
                <a:sym typeface="Arial"/>
              </a:rPr>
              <a:t>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457200" y="0"/>
            <a:ext cx="8229600" cy="9179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Brand New 3D Devices </a:t>
            </a:r>
          </a:p>
          <a:p>
            <a:pPr lvl="0" rtl="0">
              <a:spcBef>
                <a:spcPts val="0"/>
              </a:spcBef>
              <a:buClr>
                <a:schemeClr val="dk1"/>
              </a:buClr>
              <a:buSzPct val="25000"/>
              <a:buFont typeface="Arial"/>
              <a:buNone/>
            </a:pPr>
            <a:r>
              <a:rPr b="1" lang="ru" sz="1800">
                <a:solidFill>
                  <a:srgbClr val="666868"/>
                </a:solidFill>
              </a:rPr>
              <a:t>for Perimeter and Area Security</a:t>
            </a:r>
          </a:p>
        </p:txBody>
      </p:sp>
      <p:sp>
        <p:nvSpPr>
          <p:cNvPr id="167" name="Shape 167"/>
          <p:cNvSpPr txBox="1"/>
          <p:nvPr/>
        </p:nvSpPr>
        <p:spPr>
          <a:xfrm>
            <a:off x="489900" y="1277400"/>
            <a:ext cx="5446800" cy="3817500"/>
          </a:xfrm>
          <a:prstGeom prst="rect">
            <a:avLst/>
          </a:prstGeom>
          <a:noFill/>
          <a:ln>
            <a:noFill/>
          </a:ln>
        </p:spPr>
        <p:txBody>
          <a:bodyPr anchorCtr="0" anchor="t" bIns="91425" lIns="91425" rIns="91425" tIns="91425">
            <a:noAutofit/>
          </a:bodyPr>
          <a:lstStyle/>
          <a:p>
            <a:pPr rtl="0">
              <a:lnSpc>
                <a:spcPct val="150000"/>
              </a:lnSpc>
              <a:spcBef>
                <a:spcPts val="0"/>
              </a:spcBef>
              <a:buNone/>
            </a:pPr>
            <a:r>
              <a:rPr b="1" lang="ru" sz="1600">
                <a:solidFill>
                  <a:srgbClr val="434343"/>
                </a:solidFill>
              </a:rPr>
              <a:t>PSM-SK Perimeter Security Microwave Scanner</a:t>
            </a:r>
          </a:p>
          <a:p>
            <a:pPr lvl="0" rtl="0">
              <a:lnSpc>
                <a:spcPct val="150000"/>
              </a:lnSpc>
              <a:spcBef>
                <a:spcPts val="0"/>
              </a:spcBef>
              <a:buClr>
                <a:schemeClr val="dk1"/>
              </a:buClr>
              <a:buSzPct val="68750"/>
              <a:buFont typeface="Arial"/>
              <a:buNone/>
            </a:pPr>
            <a:r>
              <a:rPr lang="ru" sz="1600">
                <a:solidFill>
                  <a:srgbClr val="434343"/>
                </a:solidFill>
              </a:rPr>
              <a:t>PSM-SK series scanners are intended for perimeter and area security. The devices can be located close to the walls and other barriers without affecting detection quality.</a:t>
            </a:r>
          </a:p>
          <a:p>
            <a:pPr lvl="0" rtl="0">
              <a:lnSpc>
                <a:spcPct val="150000"/>
              </a:lnSpc>
              <a:spcBef>
                <a:spcPts val="0"/>
              </a:spcBef>
              <a:buNone/>
            </a:pPr>
            <a:r>
              <a:t/>
            </a:r>
            <a:endParaRPr sz="1200">
              <a:solidFill>
                <a:srgbClr val="434343"/>
              </a:solidFill>
            </a:endParaRPr>
          </a:p>
          <a:p>
            <a:pPr lvl="0" rtl="0">
              <a:lnSpc>
                <a:spcPct val="150000"/>
              </a:lnSpc>
              <a:spcBef>
                <a:spcPts val="0"/>
              </a:spcBef>
              <a:buNone/>
            </a:pPr>
            <a:r>
              <a:t/>
            </a:r>
            <a:endParaRPr sz="1200">
              <a:solidFill>
                <a:srgbClr val="434343"/>
              </a:solidFill>
            </a:endParaRPr>
          </a:p>
          <a:p>
            <a:pPr lvl="0" rtl="0">
              <a:lnSpc>
                <a:spcPct val="150000"/>
              </a:lnSpc>
              <a:spcBef>
                <a:spcPts val="0"/>
              </a:spcBef>
              <a:buClr>
                <a:schemeClr val="dk1"/>
              </a:buClr>
              <a:buFont typeface="Arial"/>
              <a:buNone/>
            </a:pPr>
            <a:r>
              <a:t/>
            </a:r>
            <a:endParaRPr sz="1200">
              <a:solidFill>
                <a:srgbClr val="434343"/>
              </a:solidFill>
            </a:endParaRPr>
          </a:p>
          <a:p>
            <a:pPr lvl="0" rtl="0">
              <a:lnSpc>
                <a:spcPct val="150000"/>
              </a:lnSpc>
              <a:spcBef>
                <a:spcPts val="0"/>
              </a:spcBef>
              <a:buClr>
                <a:schemeClr val="dk1"/>
              </a:buClr>
              <a:buSzPct val="68750"/>
              <a:buFont typeface="Arial"/>
              <a:buNone/>
            </a:pPr>
            <a:r>
              <a:rPr b="1" lang="ru" sz="1600">
                <a:solidFill>
                  <a:srgbClr val="434343"/>
                </a:solidFill>
              </a:rPr>
              <a:t>ASM-SK  Area Security Microwave Scanner</a:t>
            </a:r>
          </a:p>
          <a:p>
            <a:pPr lvl="0" rtl="0">
              <a:lnSpc>
                <a:spcPct val="150000"/>
              </a:lnSpc>
              <a:spcBef>
                <a:spcPts val="0"/>
              </a:spcBef>
              <a:buClr>
                <a:schemeClr val="dk1"/>
              </a:buClr>
              <a:buSzPct val="68750"/>
              <a:buFont typeface="Arial"/>
              <a:buNone/>
            </a:pPr>
            <a:r>
              <a:rPr lang="ru" sz="1600">
                <a:solidFill>
                  <a:srgbClr val="434343"/>
                </a:solidFill>
              </a:rPr>
              <a:t>ASM-SK series microwave scanners are intended for professional 24/7 all-weather site security using radar surveillance.</a:t>
            </a:r>
          </a:p>
          <a:p>
            <a:pPr lvl="0" rtl="0">
              <a:lnSpc>
                <a:spcPct val="138000"/>
              </a:lnSpc>
              <a:spcBef>
                <a:spcPts val="0"/>
              </a:spcBef>
              <a:buNone/>
            </a:pPr>
            <a:r>
              <a:t/>
            </a:r>
            <a:endParaRPr b="1" sz="1200">
              <a:solidFill>
                <a:srgbClr val="434343"/>
              </a:solidFill>
            </a:endParaRPr>
          </a:p>
        </p:txBody>
      </p:sp>
      <p:pic>
        <p:nvPicPr>
          <p:cNvPr id="168" name="Shape 168"/>
          <p:cNvPicPr preferRelativeResize="0"/>
          <p:nvPr/>
        </p:nvPicPr>
        <p:blipFill>
          <a:blip r:embed="rId3">
            <a:alphaModFix/>
          </a:blip>
          <a:stretch>
            <a:fillRect/>
          </a:stretch>
        </p:blipFill>
        <p:spPr>
          <a:xfrm>
            <a:off x="6027050" y="995950"/>
            <a:ext cx="2627699" cy="44319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457200" y="0"/>
            <a:ext cx="8634299" cy="9179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PSM-SK</a:t>
            </a:r>
          </a:p>
          <a:p>
            <a:pPr indent="0" lvl="0" marL="0" marR="0" rtl="0" algn="l">
              <a:lnSpc>
                <a:spcPct val="100000"/>
              </a:lnSpc>
              <a:spcBef>
                <a:spcPts val="0"/>
              </a:spcBef>
              <a:spcAft>
                <a:spcPts val="0"/>
              </a:spcAft>
              <a:buClr>
                <a:schemeClr val="dk1"/>
              </a:buClr>
              <a:buSzPct val="25000"/>
              <a:buFont typeface="Arial"/>
              <a:buNone/>
            </a:pPr>
            <a:r>
              <a:rPr b="1" lang="ru" sz="1800">
                <a:solidFill>
                  <a:srgbClr val="666868"/>
                </a:solidFill>
              </a:rPr>
              <a:t>Perimeter Security Microwave Scanner</a:t>
            </a:r>
          </a:p>
        </p:txBody>
      </p:sp>
      <p:pic>
        <p:nvPicPr>
          <p:cNvPr id="174" name="Shape 174"/>
          <p:cNvPicPr preferRelativeResize="0"/>
          <p:nvPr/>
        </p:nvPicPr>
        <p:blipFill>
          <a:blip r:embed="rId3">
            <a:alphaModFix/>
          </a:blip>
          <a:stretch>
            <a:fillRect/>
          </a:stretch>
        </p:blipFill>
        <p:spPr>
          <a:xfrm>
            <a:off x="-76200" y="1024300"/>
            <a:ext cx="6625198" cy="4416799"/>
          </a:xfrm>
          <a:prstGeom prst="rect">
            <a:avLst/>
          </a:prstGeom>
          <a:noFill/>
          <a:ln>
            <a:noFill/>
          </a:ln>
        </p:spPr>
      </p:pic>
      <p:sp>
        <p:nvSpPr>
          <p:cNvPr id="175" name="Shape 175"/>
          <p:cNvSpPr txBox="1"/>
          <p:nvPr/>
        </p:nvSpPr>
        <p:spPr>
          <a:xfrm>
            <a:off x="6288550" y="1224650"/>
            <a:ext cx="2703000" cy="4016100"/>
          </a:xfrm>
          <a:prstGeom prst="rect">
            <a:avLst/>
          </a:prstGeom>
          <a:noFill/>
          <a:ln>
            <a:noFill/>
          </a:ln>
        </p:spPr>
        <p:txBody>
          <a:bodyPr anchorCtr="0" anchor="ctr" bIns="91425" lIns="91425" rIns="91425" tIns="91425">
            <a:noAutofit/>
          </a:bodyPr>
          <a:lstStyle/>
          <a:p>
            <a:pPr lvl="0" rtl="0">
              <a:lnSpc>
                <a:spcPct val="115000"/>
              </a:lnSpc>
              <a:spcBef>
                <a:spcPts val="0"/>
              </a:spcBef>
              <a:buClr>
                <a:schemeClr val="dk1"/>
              </a:buClr>
              <a:buSzPct val="78571"/>
              <a:buFont typeface="Arial"/>
              <a:buNone/>
            </a:pPr>
            <a:r>
              <a:rPr lang="ru">
                <a:solidFill>
                  <a:srgbClr val="434343"/>
                </a:solidFill>
              </a:rPr>
              <a:t>The scanner is a new-generation device. </a:t>
            </a:r>
          </a:p>
          <a:p>
            <a:pPr lvl="0" rtl="0">
              <a:lnSpc>
                <a:spcPct val="115000"/>
              </a:lnSpc>
              <a:spcBef>
                <a:spcPts val="0"/>
              </a:spcBef>
              <a:buClr>
                <a:schemeClr val="dk1"/>
              </a:buClr>
              <a:buFont typeface="Arial"/>
              <a:buNone/>
            </a:pPr>
            <a:r>
              <a:t/>
            </a:r>
            <a:endParaRPr>
              <a:solidFill>
                <a:srgbClr val="434343"/>
              </a:solidFill>
            </a:endParaRPr>
          </a:p>
          <a:p>
            <a:pPr lvl="0" rtl="0">
              <a:lnSpc>
                <a:spcPct val="115000"/>
              </a:lnSpc>
              <a:spcBef>
                <a:spcPts val="0"/>
              </a:spcBef>
              <a:buClr>
                <a:schemeClr val="dk1"/>
              </a:buClr>
              <a:buSzPct val="78571"/>
              <a:buFont typeface="Arial"/>
              <a:buNone/>
            </a:pPr>
            <a:r>
              <a:rPr lang="ru">
                <a:solidFill>
                  <a:srgbClr val="434343"/>
                </a:solidFill>
              </a:rPr>
              <a:t>It is completely different from other existing devices.</a:t>
            </a:r>
          </a:p>
          <a:p>
            <a:pPr lvl="0" rtl="0">
              <a:lnSpc>
                <a:spcPct val="115000"/>
              </a:lnSpc>
              <a:spcBef>
                <a:spcPts val="0"/>
              </a:spcBef>
              <a:buClr>
                <a:schemeClr val="dk1"/>
              </a:buClr>
              <a:buFont typeface="Arial"/>
              <a:buNone/>
            </a:pPr>
            <a:r>
              <a:t/>
            </a:r>
            <a:endParaRPr>
              <a:solidFill>
                <a:srgbClr val="434343"/>
              </a:solidFill>
            </a:endParaRPr>
          </a:p>
          <a:p>
            <a:pPr lvl="0" rtl="0">
              <a:lnSpc>
                <a:spcPct val="115000"/>
              </a:lnSpc>
              <a:spcBef>
                <a:spcPts val="0"/>
              </a:spcBef>
              <a:buClr>
                <a:schemeClr val="dk1"/>
              </a:buClr>
              <a:buSzPct val="78571"/>
              <a:buFont typeface="Arial"/>
              <a:buNone/>
            </a:pPr>
            <a:r>
              <a:rPr lang="ru">
                <a:solidFill>
                  <a:srgbClr val="434343"/>
                </a:solidFill>
              </a:rPr>
              <a:t>Employs RadioVision narrowband scanning technology.</a:t>
            </a:r>
          </a:p>
          <a:p>
            <a:pPr lvl="0" rtl="0">
              <a:lnSpc>
                <a:spcPct val="115000"/>
              </a:lnSpc>
              <a:spcBef>
                <a:spcPts val="0"/>
              </a:spcBef>
              <a:buClr>
                <a:schemeClr val="dk1"/>
              </a:buClr>
              <a:buFont typeface="Arial"/>
              <a:buNone/>
            </a:pPr>
            <a:r>
              <a:t/>
            </a:r>
            <a:endParaRPr>
              <a:solidFill>
                <a:srgbClr val="434343"/>
              </a:solidFill>
            </a:endParaRPr>
          </a:p>
          <a:p>
            <a:pPr lvl="0" rtl="0">
              <a:lnSpc>
                <a:spcPct val="115000"/>
              </a:lnSpc>
              <a:spcBef>
                <a:spcPts val="0"/>
              </a:spcBef>
              <a:buNone/>
            </a:pPr>
            <a:r>
              <a:rPr lang="ru">
                <a:solidFill>
                  <a:srgbClr val="434343"/>
                </a:solidFill>
              </a:rPr>
              <a:t>Significantly reduces the number of false alarms and provides improved functional and performance characteristics.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457200" y="0"/>
            <a:ext cx="8634299" cy="917999"/>
          </a:xfrm>
          <a:prstGeom prst="rect">
            <a:avLst/>
          </a:prstGeom>
          <a:noFill/>
          <a:ln>
            <a:noFill/>
          </a:ln>
        </p:spPr>
        <p:txBody>
          <a:bodyPr anchorCtr="0" anchor="ctr" bIns="91425" lIns="91425" rIns="91425" tIns="91425">
            <a:noAutofit/>
          </a:bodyPr>
          <a:lstStyle/>
          <a:p>
            <a:pPr lvl="0" rtl="0">
              <a:spcBef>
                <a:spcPts val="0"/>
              </a:spcBef>
              <a:buClr>
                <a:schemeClr val="dk1"/>
              </a:buClr>
              <a:buSzPct val="25000"/>
              <a:buFont typeface="Arial"/>
              <a:buNone/>
            </a:pPr>
            <a:r>
              <a:rPr b="1" lang="ru" sz="3000">
                <a:solidFill>
                  <a:srgbClr val="666868"/>
                </a:solidFill>
              </a:rPr>
              <a:t>PSM-SK</a:t>
            </a:r>
          </a:p>
          <a:p>
            <a:pPr lvl="0" rtl="0">
              <a:spcBef>
                <a:spcPts val="0"/>
              </a:spcBef>
              <a:buClr>
                <a:schemeClr val="dk1"/>
              </a:buClr>
              <a:buSzPct val="25000"/>
              <a:buFont typeface="Arial"/>
              <a:buNone/>
            </a:pPr>
            <a:r>
              <a:rPr b="1" lang="ru" sz="1800">
                <a:solidFill>
                  <a:srgbClr val="666868"/>
                </a:solidFill>
              </a:rPr>
              <a:t>Perimeter Security Microwave Scanner</a:t>
            </a:r>
          </a:p>
        </p:txBody>
      </p:sp>
      <p:graphicFrame>
        <p:nvGraphicFramePr>
          <p:cNvPr id="181" name="Shape 181"/>
          <p:cNvGraphicFramePr/>
          <p:nvPr/>
        </p:nvGraphicFramePr>
        <p:xfrm>
          <a:off x="766887" y="1201350"/>
          <a:ext cx="3000000" cy="3000000"/>
        </p:xfrm>
        <a:graphic>
          <a:graphicData uri="http://schemas.openxmlformats.org/drawingml/2006/table">
            <a:tbl>
              <a:tblPr>
                <a:noFill/>
                <a:tableStyleId>{AC8E2CE2-DAE4-40FC-B6B8-F292738421E1}</a:tableStyleId>
              </a:tblPr>
              <a:tblGrid>
                <a:gridCol w="3808200"/>
                <a:gridCol w="3802025"/>
              </a:tblGrid>
              <a:tr h="347925">
                <a:tc>
                  <a:txBody>
                    <a:bodyPr>
                      <a:noAutofit/>
                    </a:bodyPr>
                    <a:lstStyle/>
                    <a:p>
                      <a:pPr lvl="0" rtl="0" algn="ctr">
                        <a:lnSpc>
                          <a:spcPct val="115000"/>
                        </a:lnSpc>
                        <a:spcBef>
                          <a:spcPts val="0"/>
                        </a:spcBef>
                        <a:buNone/>
                      </a:pPr>
                      <a:r>
                        <a:rPr b="1" lang="ru">
                          <a:solidFill>
                            <a:srgbClr val="434343"/>
                          </a:solidFill>
                        </a:rPr>
                        <a:t>Specifications</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CCCCCC"/>
                    </a:solidFill>
                  </a:tcPr>
                </a:tc>
                <a:tc>
                  <a:txBody>
                    <a:bodyPr>
                      <a:noAutofit/>
                    </a:bodyPr>
                    <a:lstStyle/>
                    <a:p>
                      <a:pPr lvl="0" rtl="0" algn="ctr">
                        <a:lnSpc>
                          <a:spcPct val="115000"/>
                        </a:lnSpc>
                        <a:spcBef>
                          <a:spcPts val="0"/>
                        </a:spcBef>
                        <a:buNone/>
                      </a:pPr>
                      <a:r>
                        <a:rPr b="1" lang="ru">
                          <a:solidFill>
                            <a:srgbClr val="434343"/>
                          </a:solidFill>
                        </a:rPr>
                        <a:t>Parameters</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CCCCCC"/>
                    </a:solidFill>
                  </a:tcPr>
                </a:tc>
              </a:tr>
              <a:tr h="358675">
                <a:tc>
                  <a:txBody>
                    <a:bodyPr>
                      <a:noAutofit/>
                    </a:bodyPr>
                    <a:lstStyle/>
                    <a:p>
                      <a:pPr lvl="0" rtl="0" algn="ctr">
                        <a:lnSpc>
                          <a:spcPct val="115000"/>
                        </a:lnSpc>
                        <a:spcBef>
                          <a:spcPts val="0"/>
                        </a:spcBef>
                        <a:buNone/>
                      </a:pPr>
                      <a:r>
                        <a:rPr lang="ru">
                          <a:solidFill>
                            <a:srgbClr val="434343"/>
                          </a:solidFill>
                        </a:rPr>
                        <a:t>Maximum acquisition range</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ru">
                          <a:solidFill>
                            <a:srgbClr val="434343"/>
                          </a:solidFill>
                        </a:rPr>
                        <a:t>100…150 meters</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FFFFF"/>
                    </a:solidFill>
                  </a:tcPr>
                </a:tc>
              </a:tr>
              <a:tr h="347925">
                <a:tc>
                  <a:txBody>
                    <a:bodyPr>
                      <a:noAutofit/>
                    </a:bodyPr>
                    <a:lstStyle/>
                    <a:p>
                      <a:pPr lvl="0" rtl="0" algn="ctr">
                        <a:lnSpc>
                          <a:spcPct val="115000"/>
                        </a:lnSpc>
                        <a:spcBef>
                          <a:spcPts val="0"/>
                        </a:spcBef>
                        <a:buNone/>
                      </a:pPr>
                      <a:r>
                        <a:rPr lang="ru">
                          <a:solidFill>
                            <a:srgbClr val="434343"/>
                          </a:solidFill>
                        </a:rPr>
                        <a:t>The number of measurement directions</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3F3F3"/>
                    </a:solidFill>
                  </a:tcPr>
                </a:tc>
                <a:tc>
                  <a:txBody>
                    <a:bodyPr>
                      <a:noAutofit/>
                    </a:bodyPr>
                    <a:lstStyle/>
                    <a:p>
                      <a:pPr lvl="0" rtl="0" algn="ctr">
                        <a:lnSpc>
                          <a:spcPct val="115000"/>
                        </a:lnSpc>
                        <a:spcBef>
                          <a:spcPts val="0"/>
                        </a:spcBef>
                        <a:buNone/>
                      </a:pPr>
                      <a:r>
                        <a:rPr lang="ru">
                          <a:solidFill>
                            <a:srgbClr val="434343"/>
                          </a:solidFill>
                        </a:rPr>
                        <a:t>4</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3F3F3"/>
                    </a:solidFill>
                  </a:tcPr>
                </a:tc>
              </a:tr>
              <a:tr h="622600">
                <a:tc>
                  <a:txBody>
                    <a:bodyPr>
                      <a:noAutofit/>
                    </a:bodyPr>
                    <a:lstStyle/>
                    <a:p>
                      <a:pPr lvl="0" rtl="0" algn="ctr">
                        <a:lnSpc>
                          <a:spcPct val="115000"/>
                        </a:lnSpc>
                        <a:spcBef>
                          <a:spcPts val="0"/>
                        </a:spcBef>
                        <a:buClr>
                          <a:schemeClr val="dk1"/>
                        </a:buClr>
                        <a:buSzPct val="78571"/>
                        <a:buFont typeface="Arial"/>
                        <a:buNone/>
                      </a:pPr>
                      <a:r>
                        <a:rPr lang="ru">
                          <a:solidFill>
                            <a:srgbClr val="434343"/>
                          </a:solidFill>
                        </a:rPr>
                        <a:t>Scanning sector,</a:t>
                      </a:r>
                    </a:p>
                    <a:p>
                      <a:pPr lvl="0" rtl="0" algn="ctr">
                        <a:lnSpc>
                          <a:spcPct val="115000"/>
                        </a:lnSpc>
                        <a:spcBef>
                          <a:spcPts val="0"/>
                        </a:spcBef>
                        <a:buNone/>
                      </a:pPr>
                      <a:r>
                        <a:rPr lang="ru">
                          <a:solidFill>
                            <a:srgbClr val="434343"/>
                          </a:solidFill>
                        </a:rPr>
                        <a:t>programmable by an operator</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Clr>
                          <a:schemeClr val="dk1"/>
                        </a:buClr>
                        <a:buSzPct val="78571"/>
                        <a:buFont typeface="Arial"/>
                        <a:buNone/>
                      </a:pPr>
                      <a:r>
                        <a:rPr lang="ru">
                          <a:solidFill>
                            <a:srgbClr val="434343"/>
                          </a:solidFill>
                        </a:rPr>
                        <a:t>from 2 ° to 10 °</a:t>
                      </a:r>
                    </a:p>
                    <a:p>
                      <a:pPr lvl="0" rtl="0" algn="ctr">
                        <a:lnSpc>
                          <a:spcPct val="115000"/>
                        </a:lnSpc>
                        <a:spcBef>
                          <a:spcPts val="0"/>
                        </a:spcBef>
                        <a:buNone/>
                      </a:pPr>
                      <a:r>
                        <a:rPr lang="ru">
                          <a:solidFill>
                            <a:srgbClr val="434343"/>
                          </a:solidFill>
                        </a:rPr>
                        <a:t> (horizontally and vertically)</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FFFFF"/>
                    </a:solidFill>
                  </a:tcPr>
                </a:tc>
              </a:tr>
              <a:tr h="347925">
                <a:tc>
                  <a:txBody>
                    <a:bodyPr>
                      <a:noAutofit/>
                    </a:bodyPr>
                    <a:lstStyle/>
                    <a:p>
                      <a:pPr lvl="0" rtl="0" algn="ctr">
                        <a:lnSpc>
                          <a:spcPct val="115000"/>
                        </a:lnSpc>
                        <a:spcBef>
                          <a:spcPts val="0"/>
                        </a:spcBef>
                        <a:buNone/>
                      </a:pPr>
                      <a:r>
                        <a:rPr lang="ru">
                          <a:solidFill>
                            <a:srgbClr val="434343"/>
                          </a:solidFill>
                        </a:rPr>
                        <a:t>Resolution</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3F3F3"/>
                    </a:solidFill>
                  </a:tcPr>
                </a:tc>
                <a:tc>
                  <a:txBody>
                    <a:bodyPr>
                      <a:noAutofit/>
                    </a:bodyPr>
                    <a:lstStyle/>
                    <a:p>
                      <a:pPr lvl="0" rtl="0" algn="ctr">
                        <a:lnSpc>
                          <a:spcPct val="115000"/>
                        </a:lnSpc>
                        <a:spcBef>
                          <a:spcPts val="0"/>
                        </a:spcBef>
                        <a:buNone/>
                      </a:pPr>
                      <a:r>
                        <a:rPr lang="ru">
                          <a:solidFill>
                            <a:srgbClr val="434343"/>
                          </a:solidFill>
                        </a:rPr>
                        <a:t>Not less than 1m</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3F3F3"/>
                    </a:solidFill>
                  </a:tcPr>
                </a:tc>
              </a:tr>
              <a:tr h="347925">
                <a:tc>
                  <a:txBody>
                    <a:bodyPr>
                      <a:noAutofit/>
                    </a:bodyPr>
                    <a:lstStyle/>
                    <a:p>
                      <a:pPr lvl="0" rtl="0" algn="ctr">
                        <a:lnSpc>
                          <a:spcPct val="115000"/>
                        </a:lnSpc>
                        <a:spcBef>
                          <a:spcPts val="0"/>
                        </a:spcBef>
                        <a:buNone/>
                      </a:pPr>
                      <a:r>
                        <a:rPr lang="ru">
                          <a:solidFill>
                            <a:srgbClr val="434343"/>
                          </a:solidFill>
                        </a:rPr>
                        <a:t>Operating temperature</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ru">
                          <a:solidFill>
                            <a:srgbClr val="434343"/>
                          </a:solidFill>
                        </a:rPr>
                        <a:t>from –40° to + 85° C</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FFFFF"/>
                    </a:solidFill>
                  </a:tcPr>
                </a:tc>
              </a:tr>
              <a:tr h="347925">
                <a:tc>
                  <a:txBody>
                    <a:bodyPr>
                      <a:noAutofit/>
                    </a:bodyPr>
                    <a:lstStyle/>
                    <a:p>
                      <a:pPr lvl="0" rtl="0" algn="ctr">
                        <a:lnSpc>
                          <a:spcPct val="115000"/>
                        </a:lnSpc>
                        <a:spcBef>
                          <a:spcPts val="0"/>
                        </a:spcBef>
                        <a:buNone/>
                      </a:pPr>
                      <a:r>
                        <a:rPr lang="ru">
                          <a:solidFill>
                            <a:srgbClr val="434343"/>
                          </a:solidFill>
                        </a:rPr>
                        <a:t>«Ready-to-work» preparation time</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3F3F3"/>
                    </a:solidFill>
                  </a:tcPr>
                </a:tc>
                <a:tc>
                  <a:txBody>
                    <a:bodyPr>
                      <a:noAutofit/>
                    </a:bodyPr>
                    <a:lstStyle/>
                    <a:p>
                      <a:pPr lvl="0" rtl="0" algn="ctr">
                        <a:lnSpc>
                          <a:spcPct val="115000"/>
                        </a:lnSpc>
                        <a:spcBef>
                          <a:spcPts val="0"/>
                        </a:spcBef>
                        <a:buNone/>
                      </a:pPr>
                      <a:r>
                        <a:rPr lang="ru">
                          <a:solidFill>
                            <a:srgbClr val="434343"/>
                          </a:solidFill>
                        </a:rPr>
                        <a:t>Not exceeds 5 seconds</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3F3F3"/>
                    </a:solidFill>
                  </a:tcPr>
                </a:tc>
              </a:tr>
              <a:tr h="347925">
                <a:tc>
                  <a:txBody>
                    <a:bodyPr>
                      <a:noAutofit/>
                    </a:bodyPr>
                    <a:lstStyle/>
                    <a:p>
                      <a:pPr lvl="0" rtl="0" algn="ctr">
                        <a:lnSpc>
                          <a:spcPct val="115000"/>
                        </a:lnSpc>
                        <a:spcBef>
                          <a:spcPts val="0"/>
                        </a:spcBef>
                        <a:buNone/>
                      </a:pPr>
                      <a:r>
                        <a:rPr lang="ru">
                          <a:solidFill>
                            <a:srgbClr val="434343"/>
                          </a:solidFill>
                        </a:rPr>
                        <a:t>Dimensions and weight</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ru">
                          <a:solidFill>
                            <a:srgbClr val="434343"/>
                          </a:solidFill>
                        </a:rPr>
                        <a:t>200 x 200 x 50 mm, 1 kg</a:t>
                      </a:r>
                    </a:p>
                  </a:txBody>
                  <a:tcPr marT="25400" marB="25400" marR="25400" marL="25400" anchor="ctr">
                    <a:lnL cap="flat" cmpd="sng" w="9525">
                      <a:solidFill>
                        <a:srgbClr val="999999"/>
                      </a:solidFill>
                      <a:prstDash val="solid"/>
                      <a:round/>
                      <a:headEnd len="med" w="med" type="none"/>
                      <a:tailEnd len="med" w="med" type="none"/>
                    </a:lnL>
                    <a:lnR cap="flat" cmpd="sng" w="9525">
                      <a:solidFill>
                        <a:srgbClr val="999999"/>
                      </a:solidFill>
                      <a:prstDash val="solid"/>
                      <a:round/>
                      <a:headEnd len="med" w="med" type="none"/>
                      <a:tailEnd len="med" w="med" type="none"/>
                    </a:lnR>
                    <a:lnT cap="flat" cmpd="sng" w="9525">
                      <a:solidFill>
                        <a:srgbClr val="999999"/>
                      </a:solidFill>
                      <a:prstDash val="solid"/>
                      <a:round/>
                      <a:headEnd len="med" w="med" type="none"/>
                      <a:tailEnd len="med" w="med" type="none"/>
                    </a:lnT>
                    <a:lnB cap="flat" cmpd="sng" w="9525">
                      <a:solidFill>
                        <a:srgbClr val="999999"/>
                      </a:solidFill>
                      <a:prstDash val="solid"/>
                      <a:round/>
                      <a:headEnd len="med" w="med" type="none"/>
                      <a:tailEnd len="med" w="med" type="none"/>
                    </a:lnB>
                    <a:solidFill>
                      <a:srgbClr val="FFFFFF"/>
                    </a:solidFill>
                  </a:tcPr>
                </a:tc>
              </a:tr>
            </a:tbl>
          </a:graphicData>
        </a:graphic>
      </p:graphicFrame>
      <p:sp>
        <p:nvSpPr>
          <p:cNvPr id="182" name="Shape 182"/>
          <p:cNvSpPr txBox="1"/>
          <p:nvPr/>
        </p:nvSpPr>
        <p:spPr>
          <a:xfrm>
            <a:off x="668562" y="4392025"/>
            <a:ext cx="7806899" cy="1008300"/>
          </a:xfrm>
          <a:prstGeom prst="rect">
            <a:avLst/>
          </a:prstGeom>
          <a:noFill/>
          <a:ln>
            <a:noFill/>
          </a:ln>
        </p:spPr>
        <p:txBody>
          <a:bodyPr anchorCtr="0" anchor="ctr" bIns="91425" lIns="91425" rIns="91425" tIns="91425">
            <a:noAutofit/>
          </a:bodyPr>
          <a:lstStyle/>
          <a:p>
            <a:pPr indent="-304800" lvl="0" marL="457200" rtl="0">
              <a:lnSpc>
                <a:spcPct val="115000"/>
              </a:lnSpc>
              <a:spcBef>
                <a:spcPts val="0"/>
              </a:spcBef>
              <a:buClr>
                <a:srgbClr val="434343"/>
              </a:buClr>
              <a:buSzPct val="100000"/>
              <a:buChar char="●"/>
            </a:pPr>
            <a:r>
              <a:rPr lang="ru" sz="1200">
                <a:solidFill>
                  <a:srgbClr val="434343"/>
                </a:solidFill>
              </a:rPr>
              <a:t>The scanner examines a controlled area and alarms in case of intrusion. Scan data is transmitted to security system for immediate decision-making. (i/o, RS-485).</a:t>
            </a:r>
          </a:p>
          <a:p>
            <a:pPr indent="-304800" lvl="0" marL="457200" rtl="0">
              <a:lnSpc>
                <a:spcPct val="115000"/>
              </a:lnSpc>
              <a:spcBef>
                <a:spcPts val="0"/>
              </a:spcBef>
              <a:buClr>
                <a:srgbClr val="434343"/>
              </a:buClr>
              <a:buSzPct val="100000"/>
              <a:buChar char="●"/>
            </a:pPr>
            <a:r>
              <a:rPr lang="ru" sz="1200">
                <a:solidFill>
                  <a:srgbClr val="434343"/>
                </a:solidFill>
              </a:rPr>
              <a:t>The scanner operates regardless of time of day and weather conditions. </a:t>
            </a:r>
          </a:p>
          <a:p>
            <a:pPr indent="-304800" lvl="0" marL="457200" rtl="0">
              <a:lnSpc>
                <a:spcPct val="115000"/>
              </a:lnSpc>
              <a:spcBef>
                <a:spcPts val="0"/>
              </a:spcBef>
              <a:buClr>
                <a:srgbClr val="434343"/>
              </a:buClr>
              <a:buSzPct val="100000"/>
              <a:buChar char="●"/>
            </a:pPr>
            <a:r>
              <a:rPr lang="ru" sz="1200">
                <a:solidFill>
                  <a:srgbClr val="434343"/>
                </a:solidFill>
              </a:rPr>
              <a:t>Jam-resistant. Cannot be blocked by existing jammers and signal suppressors.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457200" y="0"/>
            <a:ext cx="8229600" cy="9179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ASM-SK-300</a:t>
            </a:r>
          </a:p>
          <a:p>
            <a:pPr indent="0" lvl="0" marL="0" marR="0" rtl="0" algn="l">
              <a:lnSpc>
                <a:spcPct val="100000"/>
              </a:lnSpc>
              <a:spcBef>
                <a:spcPts val="0"/>
              </a:spcBef>
              <a:spcAft>
                <a:spcPts val="0"/>
              </a:spcAft>
              <a:buClr>
                <a:schemeClr val="dk1"/>
              </a:buClr>
              <a:buSzPct val="25000"/>
              <a:buFont typeface="Arial"/>
              <a:buNone/>
            </a:pPr>
            <a:r>
              <a:rPr b="1" lang="ru" sz="1800">
                <a:solidFill>
                  <a:srgbClr val="666868"/>
                </a:solidFill>
              </a:rPr>
              <a:t>Area Security Microwave Scanner</a:t>
            </a:r>
          </a:p>
        </p:txBody>
      </p:sp>
      <p:pic>
        <p:nvPicPr>
          <p:cNvPr id="188" name="Shape 188"/>
          <p:cNvPicPr preferRelativeResize="0"/>
          <p:nvPr/>
        </p:nvPicPr>
        <p:blipFill>
          <a:blip r:embed="rId3">
            <a:alphaModFix/>
          </a:blip>
          <a:stretch>
            <a:fillRect/>
          </a:stretch>
        </p:blipFill>
        <p:spPr>
          <a:xfrm>
            <a:off x="1228125" y="999000"/>
            <a:ext cx="6687748" cy="44584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x="0" y="0"/>
          <a:ext cx="0" cy="0"/>
          <a:chOff x="0" y="0"/>
          <a:chExt cx="0" cy="0"/>
        </a:xfrm>
      </p:grpSpPr>
      <p:sp>
        <p:nvSpPr>
          <p:cNvPr id="39" name="Shape 39"/>
          <p:cNvSpPr txBox="1"/>
          <p:nvPr>
            <p:ph type="title"/>
          </p:nvPr>
        </p:nvSpPr>
        <p:spPr>
          <a:xfrm>
            <a:off x="457200" y="0"/>
            <a:ext cx="8229600" cy="9038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About Us</a:t>
            </a:r>
            <a:r>
              <a:rPr b="1" baseline="0" i="0" lang="ru" sz="3000" u="none" cap="none" strike="noStrike">
                <a:solidFill>
                  <a:srgbClr val="666868"/>
                </a:solidFill>
                <a:latin typeface="Arial"/>
                <a:ea typeface="Arial"/>
                <a:cs typeface="Arial"/>
                <a:sym typeface="Arial"/>
                <a:rtl val="0"/>
              </a:rPr>
              <a:t> </a:t>
            </a:r>
          </a:p>
        </p:txBody>
      </p:sp>
      <p:sp>
        <p:nvSpPr>
          <p:cNvPr id="40" name="Shape 40"/>
          <p:cNvSpPr txBox="1"/>
          <p:nvPr>
            <p:ph idx="1" type="body"/>
          </p:nvPr>
        </p:nvSpPr>
        <p:spPr>
          <a:xfrm>
            <a:off x="679500" y="2041625"/>
            <a:ext cx="7889400" cy="30801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45833"/>
              <a:buFont typeface="Arial"/>
              <a:buNone/>
            </a:pPr>
            <a:r>
              <a:rPr lang="ru" sz="2400">
                <a:solidFill>
                  <a:srgbClr val="434343"/>
                </a:solidFill>
              </a:rPr>
              <a:t>Radio Vision was established in 2012 by the team of highly experienced professionals.</a:t>
            </a:r>
          </a:p>
          <a:p>
            <a:pPr indent="0" lvl="0" marL="0" marR="0" rtl="0" algn="l">
              <a:lnSpc>
                <a:spcPct val="115000"/>
              </a:lnSpc>
              <a:spcBef>
                <a:spcPts val="0"/>
              </a:spcBef>
              <a:spcAft>
                <a:spcPts val="0"/>
              </a:spcAft>
              <a:buClr>
                <a:schemeClr val="dk1"/>
              </a:buClr>
              <a:buFont typeface="Arial"/>
              <a:buNone/>
            </a:pPr>
            <a:r>
              <a:t/>
            </a:r>
            <a:endParaRPr sz="2400">
              <a:solidFill>
                <a:srgbClr val="434343"/>
              </a:solidFill>
            </a:endParaRPr>
          </a:p>
          <a:p>
            <a:pPr indent="0" lvl="0" marL="0" marR="0" rtl="0" algn="l">
              <a:lnSpc>
                <a:spcPct val="115000"/>
              </a:lnSpc>
              <a:spcBef>
                <a:spcPts val="0"/>
              </a:spcBef>
              <a:spcAft>
                <a:spcPts val="0"/>
              </a:spcAft>
              <a:buClr>
                <a:schemeClr val="dk1"/>
              </a:buClr>
              <a:buSzPct val="45833"/>
              <a:buFont typeface="Arial"/>
              <a:buNone/>
            </a:pPr>
            <a:r>
              <a:rPr lang="ru" sz="2400">
                <a:solidFill>
                  <a:srgbClr val="434343"/>
                </a:solidFill>
              </a:rPr>
              <a:t>We develop high-tech microelectronic products and software. The significant breadth of expertise within our company enables us to be involved in the full life cycle of our products from the initial concept to mass production.</a:t>
            </a:r>
          </a:p>
        </p:txBody>
      </p:sp>
      <p:pic>
        <p:nvPicPr>
          <p:cNvPr id="41" name="Shape 41"/>
          <p:cNvPicPr preferRelativeResize="0"/>
          <p:nvPr/>
        </p:nvPicPr>
        <p:blipFill>
          <a:blip r:embed="rId3">
            <a:alphaModFix/>
          </a:blip>
          <a:stretch>
            <a:fillRect/>
          </a:stretch>
        </p:blipFill>
        <p:spPr>
          <a:xfrm>
            <a:off x="2957375" y="1357175"/>
            <a:ext cx="3261778" cy="44227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457200" y="0"/>
            <a:ext cx="8229600" cy="917999"/>
          </a:xfrm>
          <a:prstGeom prst="rect">
            <a:avLst/>
          </a:prstGeom>
          <a:noFill/>
          <a:ln>
            <a:noFill/>
          </a:ln>
        </p:spPr>
        <p:txBody>
          <a:bodyPr anchorCtr="0" anchor="ctr" bIns="91425" lIns="91425" rIns="91425" tIns="91425">
            <a:noAutofit/>
          </a:bodyPr>
          <a:lstStyle/>
          <a:p>
            <a:pPr lvl="0" rtl="0">
              <a:spcBef>
                <a:spcPts val="0"/>
              </a:spcBef>
              <a:buClr>
                <a:schemeClr val="dk1"/>
              </a:buClr>
              <a:buSzPct val="25000"/>
              <a:buFont typeface="Arial"/>
              <a:buNone/>
            </a:pPr>
            <a:r>
              <a:rPr b="1" lang="ru" sz="3000">
                <a:solidFill>
                  <a:srgbClr val="666868"/>
                </a:solidFill>
              </a:rPr>
              <a:t>ASM-SK-300</a:t>
            </a:r>
          </a:p>
          <a:p>
            <a:pPr lvl="0" rtl="0">
              <a:spcBef>
                <a:spcPts val="0"/>
              </a:spcBef>
              <a:buClr>
                <a:schemeClr val="dk1"/>
              </a:buClr>
              <a:buSzPct val="25000"/>
              <a:buFont typeface="Arial"/>
              <a:buNone/>
            </a:pPr>
            <a:r>
              <a:rPr b="1" lang="ru" sz="1800">
                <a:solidFill>
                  <a:srgbClr val="666868"/>
                </a:solidFill>
              </a:rPr>
              <a:t>Area Security Microwave Scanner</a:t>
            </a:r>
          </a:p>
        </p:txBody>
      </p:sp>
      <p:graphicFrame>
        <p:nvGraphicFramePr>
          <p:cNvPr id="194" name="Shape 194"/>
          <p:cNvGraphicFramePr/>
          <p:nvPr/>
        </p:nvGraphicFramePr>
        <p:xfrm>
          <a:off x="827650" y="1138012"/>
          <a:ext cx="3000000" cy="3000000"/>
        </p:xfrm>
        <a:graphic>
          <a:graphicData uri="http://schemas.openxmlformats.org/drawingml/2006/table">
            <a:tbl>
              <a:tblPr>
                <a:noFill/>
                <a:tableStyleId>{C1C69313-8898-44EE-BB74-E9B285766569}</a:tableStyleId>
              </a:tblPr>
              <a:tblGrid>
                <a:gridCol w="3752950"/>
                <a:gridCol w="3735725"/>
              </a:tblGrid>
              <a:tr h="337025">
                <a:tc>
                  <a:txBody>
                    <a:bodyPr>
                      <a:noAutofit/>
                    </a:bodyPr>
                    <a:lstStyle/>
                    <a:p>
                      <a:pPr lvl="0" rtl="0" algn="ctr">
                        <a:lnSpc>
                          <a:spcPct val="115000"/>
                        </a:lnSpc>
                        <a:spcBef>
                          <a:spcPts val="0"/>
                        </a:spcBef>
                        <a:buNone/>
                      </a:pPr>
                      <a:r>
                        <a:rPr b="1" lang="ru">
                          <a:solidFill>
                            <a:srgbClr val="434343"/>
                          </a:solidFill>
                        </a:rPr>
                        <a:t>Specifications</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CCCCCC"/>
                    </a:solidFill>
                  </a:tcPr>
                </a:tc>
                <a:tc>
                  <a:txBody>
                    <a:bodyPr>
                      <a:noAutofit/>
                    </a:bodyPr>
                    <a:lstStyle/>
                    <a:p>
                      <a:pPr lvl="0" rtl="0" algn="ctr">
                        <a:lnSpc>
                          <a:spcPct val="115000"/>
                        </a:lnSpc>
                        <a:spcBef>
                          <a:spcPts val="0"/>
                        </a:spcBef>
                        <a:buNone/>
                      </a:pPr>
                      <a:r>
                        <a:rPr b="1" lang="ru">
                          <a:solidFill>
                            <a:srgbClr val="434343"/>
                          </a:solidFill>
                        </a:rPr>
                        <a:t>Parameters</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CCCCCC"/>
                    </a:solidFill>
                  </a:tcPr>
                </a:tc>
              </a:tr>
              <a:tr h="603075">
                <a:tc>
                  <a:txBody>
                    <a:bodyPr>
                      <a:noAutofit/>
                    </a:bodyPr>
                    <a:lstStyle/>
                    <a:p>
                      <a:pPr lvl="0" rtl="0" algn="ctr">
                        <a:lnSpc>
                          <a:spcPct val="115000"/>
                        </a:lnSpc>
                        <a:spcBef>
                          <a:spcPts val="0"/>
                        </a:spcBef>
                        <a:buClr>
                          <a:schemeClr val="dk1"/>
                        </a:buClr>
                        <a:buSzPct val="78571"/>
                        <a:buFont typeface="Arial"/>
                        <a:buNone/>
                      </a:pPr>
                      <a:r>
                        <a:rPr lang="ru">
                          <a:solidFill>
                            <a:srgbClr val="434343"/>
                          </a:solidFill>
                        </a:rPr>
                        <a:t>Maximum acquisition range</a:t>
                      </a:r>
                    </a:p>
                    <a:p>
                      <a:pPr lvl="0" rtl="0" algn="ctr">
                        <a:lnSpc>
                          <a:spcPct val="115000"/>
                        </a:lnSpc>
                        <a:spcBef>
                          <a:spcPts val="0"/>
                        </a:spcBef>
                        <a:buNone/>
                      </a:pPr>
                      <a:r>
                        <a:rPr lang="ru">
                          <a:solidFill>
                            <a:srgbClr val="434343"/>
                          </a:solidFill>
                        </a:rPr>
                        <a:t>Surface area of a controlled territory</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Clr>
                          <a:schemeClr val="dk1"/>
                        </a:buClr>
                        <a:buSzPct val="78571"/>
                        <a:buFont typeface="Arial"/>
                        <a:buNone/>
                      </a:pPr>
                      <a:r>
                        <a:rPr lang="ru">
                          <a:solidFill>
                            <a:srgbClr val="434343"/>
                          </a:solidFill>
                        </a:rPr>
                        <a:t>1000…1500 m</a:t>
                      </a:r>
                    </a:p>
                    <a:p>
                      <a:pPr lvl="0" rtl="0" algn="ctr">
                        <a:lnSpc>
                          <a:spcPct val="115000"/>
                        </a:lnSpc>
                        <a:spcBef>
                          <a:spcPts val="0"/>
                        </a:spcBef>
                        <a:buNone/>
                      </a:pPr>
                      <a:r>
                        <a:rPr lang="ru">
                          <a:solidFill>
                            <a:srgbClr val="434343"/>
                          </a:solidFill>
                        </a:rPr>
                        <a:t>Up to 10 000 m²</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r>
              <a:tr h="337025">
                <a:tc>
                  <a:txBody>
                    <a:bodyPr>
                      <a:noAutofit/>
                    </a:bodyPr>
                    <a:lstStyle/>
                    <a:p>
                      <a:pPr lvl="0" rtl="0" algn="ctr">
                        <a:lnSpc>
                          <a:spcPct val="115000"/>
                        </a:lnSpc>
                        <a:spcBef>
                          <a:spcPts val="0"/>
                        </a:spcBef>
                        <a:buNone/>
                      </a:pPr>
                      <a:r>
                        <a:rPr lang="ru">
                          <a:solidFill>
                            <a:srgbClr val="434343"/>
                          </a:solidFill>
                        </a:rPr>
                        <a:t>The number of measurement directions</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3F3F3"/>
                    </a:solidFill>
                  </a:tcPr>
                </a:tc>
                <a:tc>
                  <a:txBody>
                    <a:bodyPr>
                      <a:noAutofit/>
                    </a:bodyPr>
                    <a:lstStyle/>
                    <a:p>
                      <a:pPr lvl="0" rtl="0" algn="ctr">
                        <a:lnSpc>
                          <a:spcPct val="115000"/>
                        </a:lnSpc>
                        <a:spcBef>
                          <a:spcPts val="0"/>
                        </a:spcBef>
                        <a:buNone/>
                      </a:pPr>
                      <a:r>
                        <a:rPr lang="ru">
                          <a:solidFill>
                            <a:srgbClr val="434343"/>
                          </a:solidFill>
                        </a:rPr>
                        <a:t>512</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3F3F3"/>
                    </a:solidFill>
                  </a:tcPr>
                </a:tc>
              </a:tr>
              <a:tr h="603075">
                <a:tc>
                  <a:txBody>
                    <a:bodyPr>
                      <a:noAutofit/>
                    </a:bodyPr>
                    <a:lstStyle/>
                    <a:p>
                      <a:pPr lvl="0" rtl="0" algn="ctr">
                        <a:lnSpc>
                          <a:spcPct val="115000"/>
                        </a:lnSpc>
                        <a:spcBef>
                          <a:spcPts val="0"/>
                        </a:spcBef>
                        <a:buClr>
                          <a:schemeClr val="dk1"/>
                        </a:buClr>
                        <a:buSzPct val="78571"/>
                        <a:buFont typeface="Arial"/>
                        <a:buNone/>
                      </a:pPr>
                      <a:r>
                        <a:rPr lang="ru">
                          <a:solidFill>
                            <a:srgbClr val="434343"/>
                          </a:solidFill>
                        </a:rPr>
                        <a:t>Scanning sector,</a:t>
                      </a:r>
                    </a:p>
                    <a:p>
                      <a:pPr lvl="0" rtl="0" algn="ctr">
                        <a:lnSpc>
                          <a:spcPct val="115000"/>
                        </a:lnSpc>
                        <a:spcBef>
                          <a:spcPts val="0"/>
                        </a:spcBef>
                        <a:buNone/>
                      </a:pPr>
                      <a:r>
                        <a:rPr lang="ru">
                          <a:solidFill>
                            <a:srgbClr val="434343"/>
                          </a:solidFill>
                        </a:rPr>
                        <a:t>programmable by an operator</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Clr>
                          <a:schemeClr val="dk1"/>
                        </a:buClr>
                        <a:buSzPct val="78571"/>
                        <a:buFont typeface="Arial"/>
                        <a:buNone/>
                      </a:pPr>
                      <a:r>
                        <a:rPr lang="ru">
                          <a:solidFill>
                            <a:srgbClr val="434343"/>
                          </a:solidFill>
                        </a:rPr>
                        <a:t>from 50 ° to 100 ° (horizontally)</a:t>
                      </a:r>
                    </a:p>
                    <a:p>
                      <a:pPr lvl="0" rtl="0" algn="ctr">
                        <a:lnSpc>
                          <a:spcPct val="115000"/>
                        </a:lnSpc>
                        <a:spcBef>
                          <a:spcPts val="0"/>
                        </a:spcBef>
                        <a:buNone/>
                      </a:pPr>
                      <a:r>
                        <a:rPr lang="ru">
                          <a:solidFill>
                            <a:srgbClr val="434343"/>
                          </a:solidFill>
                        </a:rPr>
                        <a:t>Sector width - from 50 to 250 m</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r>
              <a:tr h="337025">
                <a:tc>
                  <a:txBody>
                    <a:bodyPr>
                      <a:noAutofit/>
                    </a:bodyPr>
                    <a:lstStyle/>
                    <a:p>
                      <a:pPr lvl="0" rtl="0" algn="ctr">
                        <a:lnSpc>
                          <a:spcPct val="115000"/>
                        </a:lnSpc>
                        <a:spcBef>
                          <a:spcPts val="0"/>
                        </a:spcBef>
                        <a:buNone/>
                      </a:pPr>
                      <a:r>
                        <a:rPr lang="ru">
                          <a:solidFill>
                            <a:srgbClr val="434343"/>
                          </a:solidFill>
                        </a:rPr>
                        <a:t>Resolution</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3F3F3"/>
                    </a:solidFill>
                  </a:tcPr>
                </a:tc>
                <a:tc>
                  <a:txBody>
                    <a:bodyPr>
                      <a:noAutofit/>
                    </a:bodyPr>
                    <a:lstStyle/>
                    <a:p>
                      <a:pPr lvl="0" rtl="0" algn="ctr">
                        <a:lnSpc>
                          <a:spcPct val="115000"/>
                        </a:lnSpc>
                        <a:spcBef>
                          <a:spcPts val="0"/>
                        </a:spcBef>
                        <a:buNone/>
                      </a:pPr>
                      <a:r>
                        <a:rPr lang="ru">
                          <a:solidFill>
                            <a:srgbClr val="434343"/>
                          </a:solidFill>
                        </a:rPr>
                        <a:t>Not less than 1m</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3F3F3"/>
                    </a:solidFill>
                  </a:tcPr>
                </a:tc>
              </a:tr>
              <a:tr h="337025">
                <a:tc>
                  <a:txBody>
                    <a:bodyPr>
                      <a:noAutofit/>
                    </a:bodyPr>
                    <a:lstStyle/>
                    <a:p>
                      <a:pPr lvl="0" rtl="0" algn="ctr">
                        <a:lnSpc>
                          <a:spcPct val="115000"/>
                        </a:lnSpc>
                        <a:spcBef>
                          <a:spcPts val="0"/>
                        </a:spcBef>
                        <a:buNone/>
                      </a:pPr>
                      <a:r>
                        <a:rPr lang="ru">
                          <a:solidFill>
                            <a:srgbClr val="434343"/>
                          </a:solidFill>
                        </a:rPr>
                        <a:t>Operating temperature</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ru">
                          <a:solidFill>
                            <a:srgbClr val="434343"/>
                          </a:solidFill>
                        </a:rPr>
                        <a:t>from –40° to + 85° C</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r>
              <a:tr h="337025">
                <a:tc>
                  <a:txBody>
                    <a:bodyPr>
                      <a:noAutofit/>
                    </a:bodyPr>
                    <a:lstStyle/>
                    <a:p>
                      <a:pPr lvl="0" rtl="0" algn="ctr">
                        <a:lnSpc>
                          <a:spcPct val="115000"/>
                        </a:lnSpc>
                        <a:spcBef>
                          <a:spcPts val="0"/>
                        </a:spcBef>
                        <a:buNone/>
                      </a:pPr>
                      <a:r>
                        <a:rPr lang="ru">
                          <a:solidFill>
                            <a:srgbClr val="434343"/>
                          </a:solidFill>
                        </a:rPr>
                        <a:t>«Ready-to-work» preparation time</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3F3F3"/>
                    </a:solidFill>
                  </a:tcPr>
                </a:tc>
                <a:tc>
                  <a:txBody>
                    <a:bodyPr>
                      <a:noAutofit/>
                    </a:bodyPr>
                    <a:lstStyle/>
                    <a:p>
                      <a:pPr lvl="0" rtl="0" algn="ctr">
                        <a:lnSpc>
                          <a:spcPct val="115000"/>
                        </a:lnSpc>
                        <a:spcBef>
                          <a:spcPts val="0"/>
                        </a:spcBef>
                        <a:buNone/>
                      </a:pPr>
                      <a:r>
                        <a:rPr lang="ru">
                          <a:solidFill>
                            <a:srgbClr val="434343"/>
                          </a:solidFill>
                        </a:rPr>
                        <a:t>Not exceeds 5 seconds</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3F3F3"/>
                    </a:solidFill>
                  </a:tcPr>
                </a:tc>
              </a:tr>
              <a:tr h="337025">
                <a:tc>
                  <a:txBody>
                    <a:bodyPr>
                      <a:noAutofit/>
                    </a:bodyPr>
                    <a:lstStyle/>
                    <a:p>
                      <a:pPr lvl="0" rtl="0" algn="ctr">
                        <a:lnSpc>
                          <a:spcPct val="115000"/>
                        </a:lnSpc>
                        <a:spcBef>
                          <a:spcPts val="0"/>
                        </a:spcBef>
                        <a:buNone/>
                      </a:pPr>
                      <a:r>
                        <a:rPr lang="ru">
                          <a:solidFill>
                            <a:srgbClr val="434343"/>
                          </a:solidFill>
                        </a:rPr>
                        <a:t>Dimensions and wieght</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ru">
                          <a:solidFill>
                            <a:srgbClr val="434343"/>
                          </a:solidFill>
                        </a:rPr>
                        <a:t>400 x 200 x 50 mm, 3 kg</a:t>
                      </a:r>
                    </a:p>
                  </a:txBody>
                  <a:tcPr marT="25400" marB="25400" marR="25400" marL="25400"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FFFFFF"/>
                    </a:solidFill>
                  </a:tcPr>
                </a:tc>
              </a:tr>
            </a:tbl>
          </a:graphicData>
        </a:graphic>
      </p:graphicFrame>
      <p:sp>
        <p:nvSpPr>
          <p:cNvPr id="195" name="Shape 195"/>
          <p:cNvSpPr txBox="1"/>
          <p:nvPr/>
        </p:nvSpPr>
        <p:spPr>
          <a:xfrm>
            <a:off x="827687" y="4506200"/>
            <a:ext cx="7488600" cy="858300"/>
          </a:xfrm>
          <a:prstGeom prst="rect">
            <a:avLst/>
          </a:prstGeom>
          <a:noFill/>
          <a:ln>
            <a:noFill/>
          </a:ln>
        </p:spPr>
        <p:txBody>
          <a:bodyPr anchorCtr="0" anchor="ctr" bIns="91425" lIns="91425" rIns="91425" tIns="91425">
            <a:noAutofit/>
          </a:bodyPr>
          <a:lstStyle/>
          <a:p>
            <a:pPr indent="-304800" lvl="0" marL="457200" rtl="0">
              <a:lnSpc>
                <a:spcPct val="115000"/>
              </a:lnSpc>
              <a:spcBef>
                <a:spcPts val="0"/>
              </a:spcBef>
              <a:buClr>
                <a:srgbClr val="434343"/>
              </a:buClr>
              <a:buSzPct val="100000"/>
              <a:buChar char="●"/>
            </a:pPr>
            <a:r>
              <a:rPr lang="ru" sz="1200">
                <a:solidFill>
                  <a:srgbClr val="434343"/>
                </a:solidFill>
              </a:rPr>
              <a:t>The scanner examines a controlled area and alarms in case of intrusion. Scan data is transmitted to security system for immediate decision-making. (i/o, RS-485).</a:t>
            </a:r>
          </a:p>
          <a:p>
            <a:pPr indent="-304800" lvl="0" marL="457200" rtl="0">
              <a:lnSpc>
                <a:spcPct val="115000"/>
              </a:lnSpc>
              <a:spcBef>
                <a:spcPts val="0"/>
              </a:spcBef>
              <a:buClr>
                <a:srgbClr val="434343"/>
              </a:buClr>
              <a:buSzPct val="100000"/>
              <a:buChar char="●"/>
            </a:pPr>
            <a:r>
              <a:rPr lang="ru" sz="1200">
                <a:solidFill>
                  <a:srgbClr val="434343"/>
                </a:solidFill>
              </a:rPr>
              <a:t>The scanner operates regardless of time of day and weather conditions. </a:t>
            </a:r>
          </a:p>
          <a:p>
            <a:pPr indent="-304800" lvl="0" marL="457200" rtl="0">
              <a:lnSpc>
                <a:spcPct val="115000"/>
              </a:lnSpc>
              <a:spcBef>
                <a:spcPts val="0"/>
              </a:spcBef>
              <a:buClr>
                <a:srgbClr val="434343"/>
              </a:buClr>
              <a:buSzPct val="100000"/>
              <a:buChar char="●"/>
            </a:pPr>
            <a:r>
              <a:rPr lang="ru" sz="1200">
                <a:solidFill>
                  <a:srgbClr val="434343"/>
                </a:solidFill>
              </a:rPr>
              <a:t>Jam-resistant. Cannot be blocked by existing jammers and signal suppressors.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457200" y="0"/>
            <a:ext cx="8229600" cy="917999"/>
          </a:xfrm>
          <a:prstGeom prst="rect">
            <a:avLst/>
          </a:prstGeom>
          <a:noFill/>
          <a:ln>
            <a:noFill/>
          </a:ln>
        </p:spPr>
        <p:txBody>
          <a:bodyPr anchorCtr="0" anchor="ctr" bIns="91425" lIns="91425" rIns="91425" tIns="91425">
            <a:noAutofit/>
          </a:bodyPr>
          <a:lstStyle/>
          <a:p>
            <a:pPr lvl="0" rtl="0">
              <a:spcBef>
                <a:spcPts val="0"/>
              </a:spcBef>
              <a:buClr>
                <a:schemeClr val="dk1"/>
              </a:buClr>
              <a:buSzPct val="25000"/>
              <a:buFont typeface="Arial"/>
              <a:buNone/>
            </a:pPr>
            <a:r>
              <a:rPr b="1" lang="ru" sz="3000">
                <a:solidFill>
                  <a:srgbClr val="666868"/>
                </a:solidFill>
              </a:rPr>
              <a:t>Key advantages of Radio Vision Scanners</a:t>
            </a:r>
          </a:p>
        </p:txBody>
      </p:sp>
      <p:graphicFrame>
        <p:nvGraphicFramePr>
          <p:cNvPr id="201" name="Shape 201"/>
          <p:cNvGraphicFramePr/>
          <p:nvPr/>
        </p:nvGraphicFramePr>
        <p:xfrm>
          <a:off x="587725" y="1312900"/>
          <a:ext cx="3000000" cy="3000000"/>
        </p:xfrm>
        <a:graphic>
          <a:graphicData uri="http://schemas.openxmlformats.org/drawingml/2006/table">
            <a:tbl>
              <a:tblPr>
                <a:noFill/>
                <a:tableStyleId>{6802C788-700A-4E30-80B2-403ACF5D763F}</a:tableStyleId>
              </a:tblPr>
              <a:tblGrid>
                <a:gridCol w="2259400"/>
                <a:gridCol w="2855925"/>
                <a:gridCol w="2792450"/>
              </a:tblGrid>
              <a:tr h="438750">
                <a:tc>
                  <a:txBody>
                    <a:bodyPr>
                      <a:noAutofit/>
                    </a:bodyPr>
                    <a:lstStyle/>
                    <a:p>
                      <a:pPr lvl="0" rtl="0" algn="ctr">
                        <a:lnSpc>
                          <a:spcPct val="115000"/>
                        </a:lnSpc>
                        <a:spcBef>
                          <a:spcPts val="0"/>
                        </a:spcBef>
                        <a:buNone/>
                      </a:pPr>
                      <a:r>
                        <a:rPr b="1" lang="ru">
                          <a:solidFill>
                            <a:srgbClr val="434343"/>
                          </a:solidFill>
                        </a:rPr>
                        <a:t>Parameters of microwave scanners</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D9D9D9"/>
                    </a:solidFill>
                  </a:tcPr>
                </a:tc>
                <a:tc>
                  <a:txBody>
                    <a:bodyPr>
                      <a:noAutofit/>
                    </a:bodyPr>
                    <a:lstStyle/>
                    <a:p>
                      <a:pPr lvl="0" rtl="0" algn="ctr">
                        <a:lnSpc>
                          <a:spcPct val="115000"/>
                        </a:lnSpc>
                        <a:spcBef>
                          <a:spcPts val="0"/>
                        </a:spcBef>
                        <a:buNone/>
                      </a:pPr>
                      <a:r>
                        <a:rPr b="1" lang="ru">
                          <a:solidFill>
                            <a:srgbClr val="434343"/>
                          </a:solidFill>
                        </a:rPr>
                        <a:t>Commonly used scanners</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D9D9D9"/>
                    </a:solidFill>
                  </a:tcPr>
                </a:tc>
                <a:tc>
                  <a:txBody>
                    <a:bodyPr>
                      <a:noAutofit/>
                    </a:bodyPr>
                    <a:lstStyle/>
                    <a:p>
                      <a:pPr lvl="0" rtl="0" algn="ctr">
                        <a:lnSpc>
                          <a:spcPct val="115000"/>
                        </a:lnSpc>
                        <a:spcBef>
                          <a:spcPts val="0"/>
                        </a:spcBef>
                        <a:buNone/>
                      </a:pPr>
                      <a:r>
                        <a:rPr b="1" lang="ru">
                          <a:solidFill>
                            <a:srgbClr val="434343"/>
                          </a:solidFill>
                        </a:rPr>
                        <a:t>PSM-SK and ASM-SK scanners</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D9D9D9"/>
                    </a:solidFill>
                  </a:tcPr>
                </a:tc>
              </a:tr>
              <a:tr h="446600">
                <a:tc>
                  <a:txBody>
                    <a:bodyPr>
                      <a:noAutofit/>
                    </a:bodyPr>
                    <a:lstStyle/>
                    <a:p>
                      <a:pPr lvl="0" rtl="0" algn="ctr">
                        <a:lnSpc>
                          <a:spcPct val="115000"/>
                        </a:lnSpc>
                        <a:spcBef>
                          <a:spcPts val="0"/>
                        </a:spcBef>
                        <a:buNone/>
                      </a:pPr>
                      <a:r>
                        <a:rPr lang="ru" sz="1200">
                          <a:solidFill>
                            <a:srgbClr val="434343"/>
                          </a:solidFill>
                        </a:rPr>
                        <a:t>Distance from scanner to the point of intrusion </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Clr>
                          <a:schemeClr val="dk1"/>
                        </a:buClr>
                        <a:buSzPct val="91666"/>
                        <a:buFont typeface="Arial"/>
                        <a:buNone/>
                      </a:pPr>
                      <a:r>
                        <a:rPr lang="ru" sz="1200">
                          <a:solidFill>
                            <a:srgbClr val="434343"/>
                          </a:solidFill>
                        </a:rPr>
                        <a:t>Do not determine the range to intrusion point.</a:t>
                      </a:r>
                    </a:p>
                    <a:p>
                      <a:pPr lvl="0" rtl="0" algn="ctr">
                        <a:lnSpc>
                          <a:spcPct val="115000"/>
                        </a:lnSpc>
                        <a:spcBef>
                          <a:spcPts val="0"/>
                        </a:spcBef>
                        <a:buNone/>
                      </a:pPr>
                      <a:r>
                        <a:rPr lang="ru" sz="1200">
                          <a:solidFill>
                            <a:srgbClr val="434343"/>
                          </a:solidFill>
                        </a:rPr>
                        <a:t>Whether the distance is 5 or 155 meters.</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None/>
                      </a:pPr>
                      <a:r>
                        <a:rPr lang="ru" sz="1200">
                          <a:solidFill>
                            <a:srgbClr val="434343"/>
                          </a:solidFill>
                        </a:rPr>
                        <a:t>determine the range from scanner to intrusion point.</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r>
              <a:tr h="620325">
                <a:tc>
                  <a:txBody>
                    <a:bodyPr>
                      <a:noAutofit/>
                    </a:bodyPr>
                    <a:lstStyle/>
                    <a:p>
                      <a:pPr lvl="0" rtl="0" algn="ctr">
                        <a:lnSpc>
                          <a:spcPct val="115000"/>
                        </a:lnSpc>
                        <a:spcBef>
                          <a:spcPts val="0"/>
                        </a:spcBef>
                        <a:buNone/>
                      </a:pPr>
                      <a:r>
                        <a:rPr lang="ru" sz="1200">
                          <a:solidFill>
                            <a:srgbClr val="434343"/>
                          </a:solidFill>
                        </a:rPr>
                        <a:t>Number of possible controlled areas</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None/>
                      </a:pPr>
                      <a:r>
                        <a:rPr lang="ru" sz="1200">
                          <a:solidFill>
                            <a:srgbClr val="434343"/>
                          </a:solidFill>
                        </a:rPr>
                        <a:t>Maximum 2 controlled zones.</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Clr>
                          <a:schemeClr val="dk1"/>
                        </a:buClr>
                        <a:buSzPct val="91666"/>
                        <a:buFont typeface="Arial"/>
                        <a:buNone/>
                      </a:pPr>
                      <a:r>
                        <a:rPr lang="ru" sz="1200">
                          <a:solidFill>
                            <a:srgbClr val="434343"/>
                          </a:solidFill>
                        </a:rPr>
                        <a:t>Maximum 64 zones for PSM-SK, 8 in horizontal plane and 8 vertically. </a:t>
                      </a:r>
                    </a:p>
                    <a:p>
                      <a:pPr lvl="0" rtl="0" algn="ctr">
                        <a:lnSpc>
                          <a:spcPct val="115000"/>
                        </a:lnSpc>
                        <a:spcBef>
                          <a:spcPts val="0"/>
                        </a:spcBef>
                        <a:buNone/>
                      </a:pPr>
                      <a:r>
                        <a:rPr lang="ru" sz="1200">
                          <a:solidFill>
                            <a:srgbClr val="434343"/>
                          </a:solidFill>
                        </a:rPr>
                        <a:t>512 zones for ASM-SK.</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r>
              <a:tr h="257200">
                <a:tc>
                  <a:txBody>
                    <a:bodyPr>
                      <a:noAutofit/>
                    </a:bodyPr>
                    <a:lstStyle/>
                    <a:p>
                      <a:pPr lvl="0" rtl="0" algn="ctr">
                        <a:lnSpc>
                          <a:spcPct val="115000"/>
                        </a:lnSpc>
                        <a:spcBef>
                          <a:spcPts val="0"/>
                        </a:spcBef>
                        <a:buNone/>
                      </a:pPr>
                      <a:r>
                        <a:rPr lang="ru" sz="1200">
                          <a:solidFill>
                            <a:srgbClr val="434343"/>
                          </a:solidFill>
                        </a:rPr>
                        <a:t>Objects classification</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None/>
                      </a:pPr>
                      <a:r>
                        <a:rPr lang="ru" sz="1200">
                          <a:solidFill>
                            <a:srgbClr val="434343"/>
                          </a:solidFill>
                        </a:rPr>
                        <a:t>No (do not distinguish a difference between the size of a cat and a human)</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None/>
                      </a:pPr>
                      <a:r>
                        <a:rPr lang="ru" sz="1200">
                          <a:solidFill>
                            <a:srgbClr val="434343"/>
                          </a:solidFill>
                        </a:rPr>
                        <a:t>Determine the size of a target</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r>
              <a:tr h="593300">
                <a:tc>
                  <a:txBody>
                    <a:bodyPr>
                      <a:noAutofit/>
                    </a:bodyPr>
                    <a:lstStyle/>
                    <a:p>
                      <a:pPr lvl="0" rtl="0" algn="ctr">
                        <a:lnSpc>
                          <a:spcPct val="115000"/>
                        </a:lnSpc>
                        <a:spcBef>
                          <a:spcPts val="0"/>
                        </a:spcBef>
                        <a:buNone/>
                      </a:pPr>
                      <a:r>
                        <a:rPr lang="ru" sz="1200">
                          <a:solidFill>
                            <a:srgbClr val="434343"/>
                          </a:solidFill>
                        </a:rPr>
                        <a:t>Suppression</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Clr>
                          <a:schemeClr val="dk1"/>
                        </a:buClr>
                        <a:buSzPct val="91666"/>
                        <a:buFont typeface="Arial"/>
                        <a:buNone/>
                      </a:pPr>
                      <a:r>
                        <a:rPr lang="ru" sz="1200">
                          <a:solidFill>
                            <a:srgbClr val="434343"/>
                          </a:solidFill>
                        </a:rPr>
                        <a:t>Easily detected radio emission.</a:t>
                      </a:r>
                    </a:p>
                    <a:p>
                      <a:pPr lvl="0" rtl="0" algn="ctr">
                        <a:lnSpc>
                          <a:spcPct val="115000"/>
                        </a:lnSpc>
                        <a:spcBef>
                          <a:spcPts val="0"/>
                        </a:spcBef>
                        <a:buNone/>
                      </a:pPr>
                      <a:r>
                        <a:rPr lang="ru" sz="1200">
                          <a:solidFill>
                            <a:srgbClr val="434343"/>
                          </a:solidFill>
                        </a:rPr>
                        <a:t> Can be blocked.</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None/>
                      </a:pPr>
                      <a:r>
                        <a:rPr lang="ru" sz="1200">
                          <a:solidFill>
                            <a:srgbClr val="434343"/>
                          </a:solidFill>
                        </a:rPr>
                        <a:t>Cannot be blocked because the device "responds" solely to its own transmitted signal.</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457200" y="0"/>
            <a:ext cx="8229600" cy="917999"/>
          </a:xfrm>
          <a:prstGeom prst="rect">
            <a:avLst/>
          </a:prstGeom>
          <a:noFill/>
          <a:ln>
            <a:noFill/>
          </a:ln>
        </p:spPr>
        <p:txBody>
          <a:bodyPr anchorCtr="0" anchor="ctr" bIns="91425" lIns="91425" rIns="91425" tIns="91425">
            <a:noAutofit/>
          </a:bodyPr>
          <a:lstStyle/>
          <a:p>
            <a:pPr lvl="0" rtl="0">
              <a:spcBef>
                <a:spcPts val="0"/>
              </a:spcBef>
              <a:buClr>
                <a:schemeClr val="dk1"/>
              </a:buClr>
              <a:buSzPct val="25000"/>
              <a:buFont typeface="Arial"/>
              <a:buNone/>
            </a:pPr>
            <a:r>
              <a:rPr b="1" lang="ru" sz="3000">
                <a:solidFill>
                  <a:srgbClr val="666868"/>
                </a:solidFill>
              </a:rPr>
              <a:t>Key advantages of Radio Vision Scanners</a:t>
            </a:r>
          </a:p>
        </p:txBody>
      </p:sp>
      <p:graphicFrame>
        <p:nvGraphicFramePr>
          <p:cNvPr id="207" name="Shape 207"/>
          <p:cNvGraphicFramePr/>
          <p:nvPr/>
        </p:nvGraphicFramePr>
        <p:xfrm>
          <a:off x="564725" y="1260525"/>
          <a:ext cx="3000000" cy="3000000"/>
        </p:xfrm>
        <a:graphic>
          <a:graphicData uri="http://schemas.openxmlformats.org/drawingml/2006/table">
            <a:tbl>
              <a:tblPr>
                <a:noFill/>
                <a:tableStyleId>{D25A77A7-5E72-44B4-AEB5-E17F2E23397E}</a:tableStyleId>
              </a:tblPr>
              <a:tblGrid>
                <a:gridCol w="1982725"/>
                <a:gridCol w="3026300"/>
                <a:gridCol w="3009100"/>
              </a:tblGrid>
              <a:tr h="737725">
                <a:tc>
                  <a:txBody>
                    <a:bodyPr>
                      <a:noAutofit/>
                    </a:bodyPr>
                    <a:lstStyle/>
                    <a:p>
                      <a:pPr lvl="0" rtl="0" algn="ctr">
                        <a:lnSpc>
                          <a:spcPct val="120000"/>
                        </a:lnSpc>
                        <a:spcBef>
                          <a:spcPts val="0"/>
                        </a:spcBef>
                        <a:buNone/>
                      </a:pPr>
                      <a:r>
                        <a:rPr b="1" lang="ru">
                          <a:solidFill>
                            <a:srgbClr val="434343"/>
                          </a:solidFill>
                        </a:rPr>
                        <a:t>Parameters of Microwave Scanners</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D9D9D9"/>
                    </a:solidFill>
                  </a:tcPr>
                </a:tc>
                <a:tc>
                  <a:txBody>
                    <a:bodyPr>
                      <a:noAutofit/>
                    </a:bodyPr>
                    <a:lstStyle/>
                    <a:p>
                      <a:pPr lvl="0" rtl="0" algn="ctr">
                        <a:lnSpc>
                          <a:spcPct val="120000"/>
                        </a:lnSpc>
                        <a:spcBef>
                          <a:spcPts val="0"/>
                        </a:spcBef>
                        <a:buNone/>
                      </a:pPr>
                      <a:r>
                        <a:rPr b="1" lang="ru">
                          <a:solidFill>
                            <a:srgbClr val="434343"/>
                          </a:solidFill>
                        </a:rPr>
                        <a:t>Commonly Used Scanners</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D9D9D9"/>
                    </a:solidFill>
                  </a:tcPr>
                </a:tc>
                <a:tc>
                  <a:txBody>
                    <a:bodyPr>
                      <a:noAutofit/>
                    </a:bodyPr>
                    <a:lstStyle/>
                    <a:p>
                      <a:pPr lvl="0" rtl="0" algn="ctr">
                        <a:lnSpc>
                          <a:spcPct val="120000"/>
                        </a:lnSpc>
                        <a:spcBef>
                          <a:spcPts val="0"/>
                        </a:spcBef>
                        <a:buNone/>
                      </a:pPr>
                      <a:r>
                        <a:rPr b="1" lang="ru">
                          <a:solidFill>
                            <a:srgbClr val="434343"/>
                          </a:solidFill>
                        </a:rPr>
                        <a:t>PSM-SK and ASM-SK Scanners</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solidFill>
                      <a:srgbClr val="D9D9D9"/>
                    </a:solidFill>
                  </a:tcPr>
                </a:tc>
              </a:tr>
              <a:tr h="737725">
                <a:tc>
                  <a:txBody>
                    <a:bodyPr>
                      <a:noAutofit/>
                    </a:bodyPr>
                    <a:lstStyle/>
                    <a:p>
                      <a:pPr lvl="0" rtl="0" algn="ctr">
                        <a:lnSpc>
                          <a:spcPct val="115000"/>
                        </a:lnSpc>
                        <a:spcBef>
                          <a:spcPts val="0"/>
                        </a:spcBef>
                        <a:buNone/>
                      </a:pPr>
                      <a:r>
                        <a:rPr lang="ru" sz="1200">
                          <a:solidFill>
                            <a:srgbClr val="434343"/>
                          </a:solidFill>
                        </a:rPr>
                        <a:t>Resistance to sabotage</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None/>
                      </a:pPr>
                      <a:r>
                        <a:rPr lang="ru" sz="1200">
                          <a:solidFill>
                            <a:srgbClr val="434343"/>
                          </a:solidFill>
                        </a:rPr>
                        <a:t>Vulnerable to interference. Signal simulators can be embedded into the channel between transmitter and receiver.</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None/>
                      </a:pPr>
                      <a:r>
                        <a:rPr lang="ru" sz="1200">
                          <a:solidFill>
                            <a:srgbClr val="434343"/>
                          </a:solidFill>
                        </a:rPr>
                        <a:t>Signal simulators cannot be embedded transmitter and receiver are combined inside a single housing.</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r>
              <a:tr h="890375">
                <a:tc>
                  <a:txBody>
                    <a:bodyPr>
                      <a:noAutofit/>
                    </a:bodyPr>
                    <a:lstStyle/>
                    <a:p>
                      <a:pPr lvl="0" rtl="0" algn="ctr">
                        <a:lnSpc>
                          <a:spcPct val="115000"/>
                        </a:lnSpc>
                        <a:spcBef>
                          <a:spcPts val="0"/>
                        </a:spcBef>
                        <a:buNone/>
                      </a:pPr>
                      <a:r>
                        <a:rPr lang="ru" sz="1200">
                          <a:solidFill>
                            <a:srgbClr val="434343"/>
                          </a:solidFill>
                        </a:rPr>
                        <a:t>System informativeness</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None/>
                      </a:pPr>
                      <a:r>
                        <a:rPr lang="ru" sz="1200">
                          <a:solidFill>
                            <a:srgbClr val="434343"/>
                          </a:solidFill>
                        </a:rPr>
                        <a:t>Output data:  yes/ no</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None/>
                      </a:pPr>
                      <a:r>
                        <a:rPr lang="ru" sz="1200">
                          <a:solidFill>
                            <a:srgbClr val="434343"/>
                          </a:solidFill>
                        </a:rPr>
                        <a:t>Comprehensive data on radio signal path; time, attack source localization, range and intruder’s direction of movement.</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r>
              <a:tr h="1042975">
                <a:tc>
                  <a:txBody>
                    <a:bodyPr>
                      <a:noAutofit/>
                    </a:bodyPr>
                    <a:lstStyle/>
                    <a:p>
                      <a:pPr lvl="0" rtl="0" algn="ctr">
                        <a:lnSpc>
                          <a:spcPct val="115000"/>
                        </a:lnSpc>
                        <a:spcBef>
                          <a:spcPts val="0"/>
                        </a:spcBef>
                        <a:buNone/>
                      </a:pPr>
                      <a:r>
                        <a:rPr lang="ru" sz="1200">
                          <a:solidFill>
                            <a:srgbClr val="434343"/>
                          </a:solidFill>
                        </a:rPr>
                        <a:t>Mounting Convenience</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None/>
                      </a:pPr>
                      <a:r>
                        <a:rPr lang="ru" sz="1200">
                          <a:solidFill>
                            <a:srgbClr val="434343"/>
                          </a:solidFill>
                        </a:rPr>
                        <a:t>Multi-module construction is cost-ineffective (transmitting module, reception module, control module, linking cables)</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None/>
                      </a:pPr>
                      <a:r>
                        <a:rPr lang="ru" sz="1200">
                          <a:solidFill>
                            <a:srgbClr val="434343"/>
                          </a:solidFill>
                        </a:rPr>
                        <a:t>Single housing</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r>
              <a:tr h="514975">
                <a:tc>
                  <a:txBody>
                    <a:bodyPr>
                      <a:noAutofit/>
                    </a:bodyPr>
                    <a:lstStyle/>
                    <a:p>
                      <a:pPr lvl="0" rtl="0" algn="ctr">
                        <a:lnSpc>
                          <a:spcPct val="115000"/>
                        </a:lnSpc>
                        <a:spcBef>
                          <a:spcPts val="0"/>
                        </a:spcBef>
                        <a:buNone/>
                      </a:pPr>
                      <a:r>
                        <a:rPr lang="ru" sz="1200">
                          <a:solidFill>
                            <a:srgbClr val="434343"/>
                          </a:solidFill>
                        </a:rPr>
                        <a:t>Scanner firmware modification and update</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None/>
                      </a:pPr>
                      <a:r>
                        <a:rPr lang="ru" sz="1200">
                          <a:solidFill>
                            <a:srgbClr val="434343"/>
                          </a:solidFill>
                        </a:rPr>
                        <a:t>Not available</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lnSpc>
                          <a:spcPct val="115000"/>
                        </a:lnSpc>
                        <a:spcBef>
                          <a:spcPts val="0"/>
                        </a:spcBef>
                        <a:buNone/>
                      </a:pPr>
                      <a:r>
                        <a:rPr lang="ru" sz="1200">
                          <a:solidFill>
                            <a:srgbClr val="434343"/>
                          </a:solidFill>
                        </a:rPr>
                        <a:t>Microprocessor’s firmware can be modified without device dismounting</a:t>
                      </a:r>
                    </a:p>
                  </a:txBody>
                  <a:tcPr marT="66675" marB="66675" marR="66675" marL="66675" anchor="ctr">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457200" y="0"/>
            <a:ext cx="8229600" cy="9179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36666"/>
              <a:buFont typeface="Arial"/>
              <a:buNone/>
            </a:pPr>
            <a:r>
              <a:rPr b="1" lang="ru" sz="3000">
                <a:solidFill>
                  <a:srgbClr val="666868"/>
                </a:solidFill>
              </a:rPr>
              <a:t>Brand New 3D Apparatus</a:t>
            </a:r>
          </a:p>
          <a:p>
            <a:pPr indent="0" lvl="0" marL="0" marR="0" rtl="0" algn="l">
              <a:lnSpc>
                <a:spcPct val="100000"/>
              </a:lnSpc>
              <a:spcBef>
                <a:spcPts val="0"/>
              </a:spcBef>
              <a:spcAft>
                <a:spcPts val="0"/>
              </a:spcAft>
              <a:buClr>
                <a:schemeClr val="dk1"/>
              </a:buClr>
              <a:buSzPct val="61111"/>
              <a:buFont typeface="Arial"/>
              <a:buNone/>
            </a:pPr>
            <a:r>
              <a:rPr b="1" lang="ru" sz="1800">
                <a:solidFill>
                  <a:srgbClr val="666868"/>
                </a:solidFill>
              </a:rPr>
              <a:t>for Non-destructive Testing, Geologic and  Archaeologic Research</a:t>
            </a:r>
          </a:p>
        </p:txBody>
      </p:sp>
      <p:sp>
        <p:nvSpPr>
          <p:cNvPr id="213" name="Shape 213"/>
          <p:cNvSpPr txBox="1"/>
          <p:nvPr/>
        </p:nvSpPr>
        <p:spPr>
          <a:xfrm>
            <a:off x="4191475" y="1572450"/>
            <a:ext cx="4377600" cy="3858600"/>
          </a:xfrm>
          <a:prstGeom prst="rect">
            <a:avLst/>
          </a:prstGeom>
          <a:noFill/>
          <a:ln>
            <a:noFill/>
          </a:ln>
        </p:spPr>
        <p:txBody>
          <a:bodyPr anchorCtr="0" anchor="ctr" bIns="91425" lIns="91425" rIns="91425" tIns="91425">
            <a:noAutofit/>
          </a:bodyPr>
          <a:lstStyle/>
          <a:p>
            <a:pPr indent="-228600" lvl="0" marL="457200" rtl="0">
              <a:lnSpc>
                <a:spcPct val="115000"/>
              </a:lnSpc>
              <a:spcBef>
                <a:spcPts val="0"/>
              </a:spcBef>
              <a:buClr>
                <a:srgbClr val="434343"/>
              </a:buClr>
              <a:buChar char="●"/>
            </a:pPr>
            <a:r>
              <a:rPr lang="ru">
                <a:solidFill>
                  <a:srgbClr val="434343"/>
                </a:solidFill>
              </a:rPr>
              <a:t>Ground layers examination;</a:t>
            </a:r>
          </a:p>
          <a:p>
            <a:pPr indent="-228600" lvl="0" marL="457200" rtl="0">
              <a:lnSpc>
                <a:spcPct val="115000"/>
              </a:lnSpc>
              <a:spcBef>
                <a:spcPts val="0"/>
              </a:spcBef>
              <a:buClr>
                <a:srgbClr val="434343"/>
              </a:buClr>
              <a:buChar char="●"/>
            </a:pPr>
            <a:r>
              <a:rPr lang="ru">
                <a:solidFill>
                  <a:srgbClr val="434343"/>
                </a:solidFill>
              </a:rPr>
              <a:t>Road engineering &amp; maintenance; </a:t>
            </a:r>
          </a:p>
          <a:p>
            <a:pPr indent="-228600" lvl="0" marL="457200" rtl="0">
              <a:lnSpc>
                <a:spcPct val="115000"/>
              </a:lnSpc>
              <a:spcBef>
                <a:spcPts val="0"/>
              </a:spcBef>
              <a:buClr>
                <a:srgbClr val="434343"/>
              </a:buClr>
              <a:buChar char="●"/>
            </a:pPr>
            <a:r>
              <a:rPr lang="ru">
                <a:solidFill>
                  <a:srgbClr val="434343"/>
                </a:solidFill>
              </a:rPr>
              <a:t>Control over in-situ structural condition;  </a:t>
            </a:r>
          </a:p>
          <a:p>
            <a:pPr indent="-228600" lvl="0" marL="457200" rtl="0">
              <a:lnSpc>
                <a:spcPct val="115000"/>
              </a:lnSpc>
              <a:spcBef>
                <a:spcPts val="0"/>
              </a:spcBef>
              <a:buClr>
                <a:srgbClr val="434343"/>
              </a:buClr>
              <a:buChar char="●"/>
            </a:pPr>
            <a:r>
              <a:rPr lang="ru">
                <a:solidFill>
                  <a:srgbClr val="434343"/>
                </a:solidFill>
              </a:rPr>
              <a:t>Detecting dangerous voids and heterogeneity of soil; </a:t>
            </a:r>
          </a:p>
          <a:p>
            <a:pPr indent="-228600" lvl="0" marL="457200" rtl="0">
              <a:lnSpc>
                <a:spcPct val="115000"/>
              </a:lnSpc>
              <a:spcBef>
                <a:spcPts val="0"/>
              </a:spcBef>
              <a:buClr>
                <a:srgbClr val="434343"/>
              </a:buClr>
              <a:buChar char="●"/>
            </a:pPr>
            <a:r>
              <a:rPr lang="ru">
                <a:solidFill>
                  <a:srgbClr val="434343"/>
                </a:solidFill>
              </a:rPr>
              <a:t>Utility locating (detecting conduits, cables and wires, metallic and non-metallic objects, duct banks, vaults and manholes, abandoned lines, concrete pipes, missing valves and much more) </a:t>
            </a:r>
          </a:p>
          <a:p>
            <a:pPr indent="-228600" lvl="0" marL="457200" rtl="0">
              <a:lnSpc>
                <a:spcPct val="115000"/>
              </a:lnSpc>
              <a:spcBef>
                <a:spcPts val="0"/>
              </a:spcBef>
              <a:buClr>
                <a:srgbClr val="434343"/>
              </a:buClr>
              <a:buChar char="●"/>
            </a:pPr>
            <a:r>
              <a:rPr lang="ru">
                <a:solidFill>
                  <a:srgbClr val="434343"/>
                </a:solidFill>
              </a:rPr>
              <a:t>Searching for archaeological objects.</a:t>
            </a:r>
          </a:p>
          <a:p>
            <a:pPr rtl="0">
              <a:lnSpc>
                <a:spcPct val="115000"/>
              </a:lnSpc>
              <a:spcBef>
                <a:spcPts val="0"/>
              </a:spcBef>
              <a:buNone/>
            </a:pPr>
            <a:r>
              <a:t/>
            </a:r>
            <a:endParaRPr>
              <a:solidFill>
                <a:srgbClr val="434343"/>
              </a:solidFill>
            </a:endParaRPr>
          </a:p>
          <a:p>
            <a:pPr lvl="0" rtl="0">
              <a:lnSpc>
                <a:spcPct val="115000"/>
              </a:lnSpc>
              <a:spcBef>
                <a:spcPts val="0"/>
              </a:spcBef>
              <a:buNone/>
            </a:pPr>
            <a:r>
              <a:rPr lang="ru">
                <a:solidFill>
                  <a:srgbClr val="434343"/>
                </a:solidFill>
              </a:rPr>
              <a:t>Can be used for various construction and maintenance works.</a:t>
            </a:r>
          </a:p>
        </p:txBody>
      </p:sp>
      <p:sp>
        <p:nvSpPr>
          <p:cNvPr id="214" name="Shape 214"/>
          <p:cNvSpPr txBox="1"/>
          <p:nvPr/>
        </p:nvSpPr>
        <p:spPr>
          <a:xfrm>
            <a:off x="439800" y="1153050"/>
            <a:ext cx="8264400" cy="376499"/>
          </a:xfrm>
          <a:prstGeom prst="rect">
            <a:avLst/>
          </a:prstGeom>
          <a:noFill/>
          <a:ln>
            <a:noFill/>
          </a:ln>
        </p:spPr>
        <p:txBody>
          <a:bodyPr anchorCtr="0" anchor="ctr" bIns="91425" lIns="91425" rIns="91425" tIns="91425">
            <a:noAutofit/>
          </a:bodyPr>
          <a:lstStyle/>
          <a:p>
            <a:pPr lvl="0" rtl="0" algn="ctr">
              <a:spcBef>
                <a:spcPts val="0"/>
              </a:spcBef>
              <a:buNone/>
            </a:pPr>
            <a:r>
              <a:rPr lang="ru" sz="1800">
                <a:solidFill>
                  <a:srgbClr val="434343"/>
                </a:solidFill>
              </a:rPr>
              <a:t>Radio Vision technology can also be employed for:</a:t>
            </a:r>
          </a:p>
        </p:txBody>
      </p:sp>
      <p:pic>
        <p:nvPicPr>
          <p:cNvPr id="215" name="Shape 215"/>
          <p:cNvPicPr preferRelativeResize="0"/>
          <p:nvPr/>
        </p:nvPicPr>
        <p:blipFill>
          <a:blip r:embed="rId3">
            <a:alphaModFix/>
          </a:blip>
          <a:stretch>
            <a:fillRect/>
          </a:stretch>
        </p:blipFill>
        <p:spPr>
          <a:xfrm>
            <a:off x="207425" y="1840800"/>
            <a:ext cx="3984049" cy="249002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457200" y="0"/>
            <a:ext cx="8229600" cy="917999"/>
          </a:xfrm>
          <a:prstGeom prst="rect">
            <a:avLst/>
          </a:prstGeom>
          <a:noFill/>
          <a:ln>
            <a:noFill/>
          </a:ln>
        </p:spPr>
        <p:txBody>
          <a:bodyPr anchorCtr="0" anchor="ctr" bIns="91425" lIns="91425" rIns="91425" tIns="91425">
            <a:noAutofit/>
          </a:bodyPr>
          <a:lstStyle/>
          <a:p>
            <a:pPr lvl="0" rtl="0">
              <a:spcBef>
                <a:spcPts val="0"/>
              </a:spcBef>
              <a:buClr>
                <a:schemeClr val="dk1"/>
              </a:buClr>
              <a:buSzPct val="36666"/>
              <a:buFont typeface="Arial"/>
              <a:buNone/>
            </a:pPr>
            <a:r>
              <a:rPr b="1" lang="ru" sz="3000">
                <a:solidFill>
                  <a:srgbClr val="666868"/>
                </a:solidFill>
              </a:rPr>
              <a:t>Brand New 3D Apparatus</a:t>
            </a:r>
          </a:p>
          <a:p>
            <a:pPr lvl="0" rtl="0">
              <a:spcBef>
                <a:spcPts val="0"/>
              </a:spcBef>
              <a:buClr>
                <a:schemeClr val="dk1"/>
              </a:buClr>
              <a:buSzPct val="61111"/>
              <a:buFont typeface="Arial"/>
              <a:buNone/>
            </a:pPr>
            <a:r>
              <a:rPr b="1" lang="ru" sz="1800">
                <a:solidFill>
                  <a:srgbClr val="666868"/>
                </a:solidFill>
              </a:rPr>
              <a:t>for Non-destructive Testing, Geologic and  Archaeologic Research</a:t>
            </a:r>
          </a:p>
        </p:txBody>
      </p:sp>
      <p:pic>
        <p:nvPicPr>
          <p:cNvPr id="221" name="Shape 221"/>
          <p:cNvPicPr preferRelativeResize="0"/>
          <p:nvPr/>
        </p:nvPicPr>
        <p:blipFill>
          <a:blip r:embed="rId3">
            <a:alphaModFix/>
          </a:blip>
          <a:stretch>
            <a:fillRect/>
          </a:stretch>
        </p:blipFill>
        <p:spPr>
          <a:xfrm>
            <a:off x="1247700" y="1000450"/>
            <a:ext cx="6648598" cy="44323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457200" y="0"/>
            <a:ext cx="8229600" cy="917998"/>
          </a:xfrm>
          <a:prstGeom prst="rect">
            <a:avLst/>
          </a:prstGeom>
          <a:noFill/>
          <a:ln>
            <a:noFill/>
          </a:ln>
        </p:spPr>
        <p:txBody>
          <a:bodyPr anchorCtr="0" anchor="ctr" bIns="91425" lIns="91425" rIns="91425" tIns="91425">
            <a:noAutofit/>
          </a:bodyPr>
          <a:lstStyle/>
          <a:p>
            <a:pPr lvl="0" rtl="0">
              <a:spcBef>
                <a:spcPts val="0"/>
              </a:spcBef>
              <a:buClr>
                <a:schemeClr val="dk1"/>
              </a:buClr>
              <a:buSzPct val="36666"/>
              <a:buFont typeface="Arial"/>
              <a:buNone/>
            </a:pPr>
            <a:r>
              <a:rPr b="1" lang="ru" sz="3000">
                <a:solidFill>
                  <a:srgbClr val="666868"/>
                </a:solidFill>
              </a:rPr>
              <a:t>Brand New 3D Apparatus</a:t>
            </a:r>
          </a:p>
          <a:p>
            <a:pPr lvl="0" rtl="0">
              <a:spcBef>
                <a:spcPts val="0"/>
              </a:spcBef>
              <a:buClr>
                <a:schemeClr val="dk1"/>
              </a:buClr>
              <a:buSzPct val="61111"/>
              <a:buFont typeface="Arial"/>
              <a:buNone/>
            </a:pPr>
            <a:r>
              <a:rPr b="1" lang="ru" sz="1800">
                <a:solidFill>
                  <a:srgbClr val="666868"/>
                </a:solidFill>
              </a:rPr>
              <a:t>for Radar Breast Tumor Detection</a:t>
            </a:r>
          </a:p>
        </p:txBody>
      </p:sp>
      <p:sp>
        <p:nvSpPr>
          <p:cNvPr id="227" name="Shape 227"/>
          <p:cNvSpPr txBox="1"/>
          <p:nvPr/>
        </p:nvSpPr>
        <p:spPr>
          <a:xfrm>
            <a:off x="457200" y="1354050"/>
            <a:ext cx="8093999" cy="3776999"/>
          </a:xfrm>
          <a:prstGeom prst="rect">
            <a:avLst/>
          </a:prstGeom>
          <a:noFill/>
          <a:ln>
            <a:noFill/>
          </a:ln>
        </p:spPr>
        <p:txBody>
          <a:bodyPr anchorCtr="0" anchor="ctr" bIns="91425" lIns="91425" rIns="91425" tIns="91425">
            <a:noAutofit/>
          </a:bodyPr>
          <a:lstStyle/>
          <a:p>
            <a:pPr indent="-330200" lvl="0" marL="457200" rtl="0">
              <a:lnSpc>
                <a:spcPct val="115000"/>
              </a:lnSpc>
              <a:spcBef>
                <a:spcPts val="0"/>
              </a:spcBef>
              <a:spcAft>
                <a:spcPts val="1000"/>
              </a:spcAft>
              <a:buClr>
                <a:srgbClr val="434343"/>
              </a:buClr>
              <a:buSzPct val="100000"/>
              <a:buAutoNum type="arabicPeriod"/>
            </a:pPr>
            <a:r>
              <a:rPr lang="ru" sz="1600">
                <a:solidFill>
                  <a:srgbClr val="434343"/>
                </a:solidFill>
              </a:rPr>
              <a:t>A radio wave in the microwave frequencies can deeply penetrate a human’s body.  Such waves are reflected through all the way of propagation within the body.  </a:t>
            </a:r>
          </a:p>
          <a:p>
            <a:pPr indent="-330200" lvl="0" marL="457200" rtl="0">
              <a:lnSpc>
                <a:spcPct val="115000"/>
              </a:lnSpc>
              <a:spcBef>
                <a:spcPts val="0"/>
              </a:spcBef>
              <a:spcAft>
                <a:spcPts val="1000"/>
              </a:spcAft>
              <a:buClr>
                <a:srgbClr val="434343"/>
              </a:buClr>
              <a:buSzPct val="100000"/>
              <a:buAutoNum type="arabicPeriod"/>
            </a:pPr>
            <a:r>
              <a:rPr lang="ru" sz="1600">
                <a:solidFill>
                  <a:srgbClr val="434343"/>
                </a:solidFill>
              </a:rPr>
              <a:t>The major difference between X-rays and microwaves is that the first image only tissue density while microwaves reflect the contrast in dielectric properties between malignant and normal breast tissue.</a:t>
            </a:r>
          </a:p>
          <a:p>
            <a:pPr indent="-330200" lvl="0" marL="457200" rtl="0">
              <a:lnSpc>
                <a:spcPct val="115000"/>
              </a:lnSpc>
              <a:spcBef>
                <a:spcPts val="0"/>
              </a:spcBef>
              <a:buClr>
                <a:srgbClr val="434343"/>
              </a:buClr>
              <a:buSzPct val="100000"/>
              <a:buAutoNum type="arabicPeriod"/>
            </a:pPr>
            <a:r>
              <a:rPr lang="ru" sz="1600">
                <a:solidFill>
                  <a:srgbClr val="434343"/>
                </a:solidFill>
              </a:rPr>
              <a:t>Normal breast tissues have dielectric constant of approximately 80. Malignant ones - approximately 1, hence wave propagation velocity will be different. The border between invasive cancer cells and the surrounding tissue will additionally  enhance signal-to-noise ratio. The contrast between healthy and malignant environments «lays» within the reflected signal, which shall be received, processed and displayed. Using microwaves makes it possible to detect tumors at early stage without using x-ray radiation that has certain limitations.</a:t>
            </a:r>
          </a:p>
        </p:txBody>
      </p:sp>
      <p:pic>
        <p:nvPicPr>
          <p:cNvPr id="228" name="Shape 228"/>
          <p:cNvPicPr preferRelativeResize="0"/>
          <p:nvPr/>
        </p:nvPicPr>
        <p:blipFill rotWithShape="1">
          <a:blip r:embed="rId3">
            <a:alphaModFix/>
          </a:blip>
          <a:srcRect b="0" l="0" r="0" t="0"/>
          <a:stretch/>
        </p:blipFill>
        <p:spPr>
          <a:xfrm>
            <a:off x="7428602" y="255275"/>
            <a:ext cx="956400" cy="91799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457200" y="0"/>
            <a:ext cx="8229600" cy="917998"/>
          </a:xfrm>
          <a:prstGeom prst="rect">
            <a:avLst/>
          </a:prstGeom>
          <a:noFill/>
          <a:ln>
            <a:noFill/>
          </a:ln>
        </p:spPr>
        <p:txBody>
          <a:bodyPr anchorCtr="0" anchor="ctr" bIns="91425" lIns="91425" rIns="91425" tIns="91425">
            <a:noAutofit/>
          </a:bodyPr>
          <a:lstStyle/>
          <a:p>
            <a:pPr lvl="0" rtl="0">
              <a:spcBef>
                <a:spcPts val="0"/>
              </a:spcBef>
              <a:buClr>
                <a:schemeClr val="dk1"/>
              </a:buClr>
              <a:buSzPct val="36666"/>
              <a:buFont typeface="Arial"/>
              <a:buNone/>
            </a:pPr>
            <a:r>
              <a:rPr b="1" lang="ru" sz="3000">
                <a:solidFill>
                  <a:srgbClr val="666868"/>
                </a:solidFill>
              </a:rPr>
              <a:t>Brand New 3D Apparatus</a:t>
            </a:r>
          </a:p>
          <a:p>
            <a:pPr lvl="0" rtl="0">
              <a:spcBef>
                <a:spcPts val="0"/>
              </a:spcBef>
              <a:buClr>
                <a:schemeClr val="dk1"/>
              </a:buClr>
              <a:buSzPct val="61111"/>
              <a:buFont typeface="Arial"/>
              <a:buNone/>
            </a:pPr>
            <a:r>
              <a:rPr b="1" lang="ru" sz="1800">
                <a:solidFill>
                  <a:srgbClr val="666868"/>
                </a:solidFill>
              </a:rPr>
              <a:t>for Radar Breast Tumor Detection</a:t>
            </a:r>
          </a:p>
        </p:txBody>
      </p:sp>
      <p:pic>
        <p:nvPicPr>
          <p:cNvPr id="234" name="Shape 234"/>
          <p:cNvPicPr preferRelativeResize="0"/>
          <p:nvPr/>
        </p:nvPicPr>
        <p:blipFill>
          <a:blip r:embed="rId3">
            <a:alphaModFix/>
          </a:blip>
          <a:stretch>
            <a:fillRect/>
          </a:stretch>
        </p:blipFill>
        <p:spPr>
          <a:xfrm>
            <a:off x="1209062" y="996150"/>
            <a:ext cx="6725876" cy="44839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310950" y="0"/>
            <a:ext cx="8229600" cy="9179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Reports on Radio Vision Project</a:t>
            </a:r>
          </a:p>
        </p:txBody>
      </p:sp>
      <p:pic>
        <p:nvPicPr>
          <p:cNvPr id="240" name="Shape 240"/>
          <p:cNvPicPr preferRelativeResize="0"/>
          <p:nvPr/>
        </p:nvPicPr>
        <p:blipFill>
          <a:blip r:embed="rId3">
            <a:alphaModFix/>
          </a:blip>
          <a:stretch>
            <a:fillRect/>
          </a:stretch>
        </p:blipFill>
        <p:spPr>
          <a:xfrm>
            <a:off x="423875" y="1330050"/>
            <a:ext cx="3733800" cy="2905125"/>
          </a:xfrm>
          <a:prstGeom prst="rect">
            <a:avLst/>
          </a:prstGeom>
          <a:noFill/>
          <a:ln>
            <a:noFill/>
          </a:ln>
        </p:spPr>
      </p:pic>
      <p:sp>
        <p:nvSpPr>
          <p:cNvPr id="241" name="Shape 241"/>
          <p:cNvSpPr txBox="1"/>
          <p:nvPr/>
        </p:nvSpPr>
        <p:spPr>
          <a:xfrm>
            <a:off x="257500" y="4463575"/>
            <a:ext cx="3900299" cy="805200"/>
          </a:xfrm>
          <a:prstGeom prst="rect">
            <a:avLst/>
          </a:prstGeom>
          <a:noFill/>
          <a:ln>
            <a:noFill/>
          </a:ln>
        </p:spPr>
        <p:txBody>
          <a:bodyPr anchorCtr="0" anchor="ctr" bIns="91425" lIns="91425" rIns="91425" tIns="91425">
            <a:noAutofit/>
          </a:bodyPr>
          <a:lstStyle/>
          <a:p>
            <a:pPr lvl="0" rtl="0" algn="ctr">
              <a:lnSpc>
                <a:spcPct val="115000"/>
              </a:lnSpc>
              <a:spcBef>
                <a:spcPts val="0"/>
              </a:spcBef>
              <a:buClr>
                <a:schemeClr val="dk1"/>
              </a:buClr>
              <a:buSzPct val="78571"/>
              <a:buFont typeface="Arial"/>
              <a:buNone/>
            </a:pPr>
            <a:r>
              <a:rPr lang="ru">
                <a:solidFill>
                  <a:srgbClr val="434343"/>
                </a:solidFill>
              </a:rPr>
              <a:t>February 4, 2014 </a:t>
            </a:r>
          </a:p>
          <a:p>
            <a:pPr lvl="0" rtl="0" algn="ctr">
              <a:lnSpc>
                <a:spcPct val="115000"/>
              </a:lnSpc>
              <a:spcBef>
                <a:spcPts val="0"/>
              </a:spcBef>
              <a:buNone/>
            </a:pPr>
            <a:r>
              <a:rPr lang="ru" sz="1200">
                <a:solidFill>
                  <a:srgbClr val="434343"/>
                </a:solidFill>
              </a:rPr>
              <a:t>International Scientific Conference «Radar systems of short and ultra-short range» at Bauman University</a:t>
            </a:r>
          </a:p>
        </p:txBody>
      </p:sp>
      <p:sp>
        <p:nvSpPr>
          <p:cNvPr id="242" name="Shape 242"/>
          <p:cNvSpPr txBox="1"/>
          <p:nvPr/>
        </p:nvSpPr>
        <p:spPr>
          <a:xfrm>
            <a:off x="4570425" y="4463575"/>
            <a:ext cx="4224300" cy="805200"/>
          </a:xfrm>
          <a:prstGeom prst="rect">
            <a:avLst/>
          </a:prstGeom>
          <a:noFill/>
          <a:ln>
            <a:noFill/>
          </a:ln>
        </p:spPr>
        <p:txBody>
          <a:bodyPr anchorCtr="0" anchor="ctr" bIns="91425" lIns="91425" rIns="91425" tIns="91425">
            <a:noAutofit/>
          </a:bodyPr>
          <a:lstStyle/>
          <a:p>
            <a:pPr lvl="0" rtl="0" algn="ctr">
              <a:lnSpc>
                <a:spcPct val="115000"/>
              </a:lnSpc>
              <a:spcBef>
                <a:spcPts val="0"/>
              </a:spcBef>
              <a:buClr>
                <a:schemeClr val="dk1"/>
              </a:buClr>
              <a:buSzPct val="78571"/>
              <a:buFont typeface="Arial"/>
              <a:buNone/>
            </a:pPr>
            <a:r>
              <a:rPr lang="ru">
                <a:solidFill>
                  <a:srgbClr val="434343"/>
                </a:solidFill>
              </a:rPr>
              <a:t>March 24, 2015 </a:t>
            </a:r>
          </a:p>
          <a:p>
            <a:pPr lvl="0" rtl="0" algn="ctr">
              <a:lnSpc>
                <a:spcPct val="115000"/>
              </a:lnSpc>
              <a:spcBef>
                <a:spcPts val="0"/>
              </a:spcBef>
              <a:buNone/>
            </a:pPr>
            <a:r>
              <a:rPr lang="ru" sz="1200">
                <a:solidFill>
                  <a:srgbClr val="434343"/>
                </a:solidFill>
              </a:rPr>
              <a:t>Workshop «Actual problems of contemporary geophysics» at Lomonosov Moscow State University</a:t>
            </a:r>
          </a:p>
        </p:txBody>
      </p:sp>
      <p:pic>
        <p:nvPicPr>
          <p:cNvPr id="243" name="Shape 243"/>
          <p:cNvPicPr preferRelativeResize="0"/>
          <p:nvPr/>
        </p:nvPicPr>
        <p:blipFill rotWithShape="1">
          <a:blip r:embed="rId4">
            <a:alphaModFix/>
          </a:blip>
          <a:srcRect b="0" l="9196" r="6507" t="0"/>
          <a:stretch/>
        </p:blipFill>
        <p:spPr>
          <a:xfrm>
            <a:off x="4570425" y="1330050"/>
            <a:ext cx="4170024" cy="2905124"/>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457200" y="0"/>
            <a:ext cx="8229600" cy="9179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Thank you!</a:t>
            </a:r>
          </a:p>
        </p:txBody>
      </p:sp>
      <p:sp>
        <p:nvSpPr>
          <p:cNvPr id="249" name="Shape 249"/>
          <p:cNvSpPr txBox="1"/>
          <p:nvPr/>
        </p:nvSpPr>
        <p:spPr>
          <a:xfrm>
            <a:off x="736725" y="1881150"/>
            <a:ext cx="7753500" cy="2317499"/>
          </a:xfrm>
          <a:prstGeom prst="rect">
            <a:avLst/>
          </a:prstGeom>
          <a:noFill/>
          <a:ln>
            <a:noFill/>
          </a:ln>
        </p:spPr>
        <p:txBody>
          <a:bodyPr anchorCtr="0" anchor="ctr" bIns="91425" lIns="91425" rIns="91425" tIns="91425">
            <a:noAutofit/>
          </a:bodyPr>
          <a:lstStyle/>
          <a:p>
            <a:pPr lvl="0" rtl="0">
              <a:lnSpc>
                <a:spcPct val="115000"/>
              </a:lnSpc>
              <a:spcBef>
                <a:spcPts val="0"/>
              </a:spcBef>
              <a:spcAft>
                <a:spcPts val="1000"/>
              </a:spcAft>
              <a:buClr>
                <a:schemeClr val="dk1"/>
              </a:buClr>
              <a:buSzPct val="61111"/>
              <a:buFont typeface="Arial"/>
              <a:buNone/>
            </a:pPr>
            <a:r>
              <a:rPr lang="ru" sz="1800">
                <a:solidFill>
                  <a:srgbClr val="434343"/>
                </a:solidFill>
              </a:rPr>
              <a:t>Radio Vision is open for partnership with experts and potential customers who are interested in our technologies and products that can be applied for different purposes.</a:t>
            </a:r>
          </a:p>
          <a:p>
            <a:pPr lvl="0" rtl="0">
              <a:lnSpc>
                <a:spcPct val="115000"/>
              </a:lnSpc>
              <a:spcBef>
                <a:spcPts val="0"/>
              </a:spcBef>
              <a:spcAft>
                <a:spcPts val="1000"/>
              </a:spcAft>
              <a:buClr>
                <a:schemeClr val="dk1"/>
              </a:buClr>
              <a:buSzPct val="61111"/>
              <a:buFont typeface="Arial"/>
              <a:buNone/>
            </a:pPr>
            <a:r>
              <a:rPr lang="ru" sz="1800">
                <a:solidFill>
                  <a:srgbClr val="434343"/>
                </a:solidFill>
              </a:rPr>
              <a:t>Radio Vision offers a range of partner programs to meet the needs of  a variety of partner types.</a:t>
            </a:r>
          </a:p>
          <a:p>
            <a:pPr lvl="0" rtl="0">
              <a:lnSpc>
                <a:spcPct val="115000"/>
              </a:lnSpc>
              <a:spcBef>
                <a:spcPts val="0"/>
              </a:spcBef>
              <a:buNone/>
            </a:pPr>
            <a:r>
              <a:rPr lang="ru" sz="1800">
                <a:solidFill>
                  <a:srgbClr val="434343"/>
                </a:solidFill>
              </a:rPr>
              <a:t>For more information, please visit our website:</a:t>
            </a:r>
          </a:p>
        </p:txBody>
      </p:sp>
      <p:sp>
        <p:nvSpPr>
          <p:cNvPr id="250" name="Shape 250"/>
          <p:cNvSpPr txBox="1"/>
          <p:nvPr/>
        </p:nvSpPr>
        <p:spPr>
          <a:xfrm>
            <a:off x="2916875" y="4343900"/>
            <a:ext cx="3206399" cy="1015800"/>
          </a:xfrm>
          <a:prstGeom prst="rect">
            <a:avLst/>
          </a:prstGeom>
          <a:noFill/>
          <a:ln>
            <a:noFill/>
          </a:ln>
        </p:spPr>
        <p:txBody>
          <a:bodyPr anchorCtr="0" anchor="ctr" bIns="91425" lIns="91425" rIns="91425" tIns="91425">
            <a:noAutofit/>
          </a:bodyPr>
          <a:lstStyle/>
          <a:p>
            <a:pPr lvl="0" rtl="0" algn="ctr">
              <a:lnSpc>
                <a:spcPct val="150000"/>
              </a:lnSpc>
              <a:spcBef>
                <a:spcPts val="0"/>
              </a:spcBef>
              <a:buNone/>
            </a:pPr>
            <a:r>
              <a:rPr lang="ru" sz="2400" u="sng">
                <a:solidFill>
                  <a:schemeClr val="accent3"/>
                </a:solidFill>
                <a:hlinkClick r:id="rId3"/>
              </a:rPr>
              <a:t>www.radio-vision.ru</a:t>
            </a:r>
          </a:p>
          <a:p>
            <a:pPr lvl="0" rtl="0" algn="ctr">
              <a:lnSpc>
                <a:spcPct val="150000"/>
              </a:lnSpc>
              <a:spcBef>
                <a:spcPts val="0"/>
              </a:spcBef>
              <a:buNone/>
            </a:pPr>
            <a:r>
              <a:rPr lang="ru" sz="2400">
                <a:solidFill>
                  <a:srgbClr val="434343"/>
                </a:solidFill>
              </a:rPr>
              <a:t>info@radio-vision.ru</a:t>
            </a:r>
          </a:p>
        </p:txBody>
      </p:sp>
      <p:pic>
        <p:nvPicPr>
          <p:cNvPr id="251" name="Shape 251"/>
          <p:cNvPicPr preferRelativeResize="0"/>
          <p:nvPr/>
        </p:nvPicPr>
        <p:blipFill>
          <a:blip r:embed="rId4">
            <a:alphaModFix/>
          </a:blip>
          <a:stretch>
            <a:fillRect/>
          </a:stretch>
        </p:blipFill>
        <p:spPr>
          <a:xfrm>
            <a:off x="3081350" y="1344150"/>
            <a:ext cx="2877450" cy="4221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x="0" y="0"/>
          <a:ext cx="0" cy="0"/>
          <a:chOff x="0" y="0"/>
          <a:chExt cx="0" cy="0"/>
        </a:xfrm>
      </p:grpSpPr>
      <p:sp>
        <p:nvSpPr>
          <p:cNvPr id="46" name="Shape 46"/>
          <p:cNvSpPr txBox="1"/>
          <p:nvPr>
            <p:ph type="title"/>
          </p:nvPr>
        </p:nvSpPr>
        <p:spPr>
          <a:xfrm>
            <a:off x="457200" y="0"/>
            <a:ext cx="8229600" cy="9038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Radio Vision and Skolkovo</a:t>
            </a:r>
          </a:p>
        </p:txBody>
      </p:sp>
      <p:sp>
        <p:nvSpPr>
          <p:cNvPr id="47" name="Shape 47"/>
          <p:cNvSpPr/>
          <p:nvPr/>
        </p:nvSpPr>
        <p:spPr>
          <a:xfrm>
            <a:off x="2062100" y="3173025"/>
            <a:ext cx="5321700" cy="1490400"/>
          </a:xfrm>
          <a:prstGeom prst="rect">
            <a:avLst/>
          </a:prstGeom>
          <a:noFill/>
          <a:ln>
            <a:noFill/>
          </a:ln>
        </p:spPr>
        <p:txBody>
          <a:bodyPr anchorCtr="0" anchor="t" bIns="45700" lIns="91425" rIns="91425" tIns="45700">
            <a:noAutofit/>
          </a:bodyPr>
          <a:lstStyle/>
          <a:p>
            <a:pPr indent="0" lvl="0" marL="0" marR="0" rtl="0" algn="ctr">
              <a:lnSpc>
                <a:spcPct val="115000"/>
              </a:lnSpc>
              <a:spcBef>
                <a:spcPts val="0"/>
              </a:spcBef>
              <a:spcAft>
                <a:spcPts val="0"/>
              </a:spcAft>
              <a:buClr>
                <a:schemeClr val="dk1"/>
              </a:buClr>
              <a:buSzPct val="45833"/>
              <a:buFont typeface="Arial"/>
              <a:buNone/>
            </a:pPr>
            <a:r>
              <a:rPr lang="ru" sz="2400">
                <a:solidFill>
                  <a:srgbClr val="434343"/>
                </a:solidFill>
                <a:rtl val="0"/>
              </a:rPr>
              <a:t>Since 2012 Radio Vision is a member of Skolkovo Nuclear Cluster </a:t>
            </a:r>
          </a:p>
          <a:p>
            <a:pPr indent="0" lvl="0" marL="0" marR="0" rtl="0" algn="ctr">
              <a:lnSpc>
                <a:spcPct val="115000"/>
              </a:lnSpc>
              <a:spcBef>
                <a:spcPts val="0"/>
              </a:spcBef>
              <a:spcAft>
                <a:spcPts val="0"/>
              </a:spcAft>
              <a:buClr>
                <a:schemeClr val="dk1"/>
              </a:buClr>
              <a:buSzPct val="45833"/>
              <a:buFont typeface="Arial"/>
              <a:buNone/>
            </a:pPr>
            <a:r>
              <a:rPr lang="ru" sz="2400">
                <a:solidFill>
                  <a:srgbClr val="434343"/>
                </a:solidFill>
                <a:rtl val="0"/>
              </a:rPr>
              <a:t>(Certificate #1120313)</a:t>
            </a:r>
          </a:p>
        </p:txBody>
      </p:sp>
      <p:pic>
        <p:nvPicPr>
          <p:cNvPr id="48" name="Shape 48"/>
          <p:cNvPicPr preferRelativeResize="0"/>
          <p:nvPr/>
        </p:nvPicPr>
        <p:blipFill>
          <a:blip r:embed="rId3">
            <a:alphaModFix/>
          </a:blip>
          <a:stretch>
            <a:fillRect/>
          </a:stretch>
        </p:blipFill>
        <p:spPr>
          <a:xfrm>
            <a:off x="3999050" y="1776912"/>
            <a:ext cx="1447800" cy="10382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ph type="title"/>
          </p:nvPr>
        </p:nvSpPr>
        <p:spPr>
          <a:xfrm>
            <a:off x="457200" y="0"/>
            <a:ext cx="8229600" cy="9038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Our Technology</a:t>
            </a:r>
          </a:p>
        </p:txBody>
      </p:sp>
      <p:sp>
        <p:nvSpPr>
          <p:cNvPr id="54" name="Shape 54"/>
          <p:cNvSpPr txBox="1"/>
          <p:nvPr>
            <p:ph idx="1" type="body"/>
          </p:nvPr>
        </p:nvSpPr>
        <p:spPr>
          <a:xfrm>
            <a:off x="958450" y="1438700"/>
            <a:ext cx="7188599" cy="3725699"/>
          </a:xfrm>
          <a:prstGeom prst="rect">
            <a:avLst/>
          </a:prstGeom>
          <a:noFill/>
          <a:ln cap="flat" cmpd="sng" w="9525">
            <a:solidFill>
              <a:srgbClr val="000000">
                <a:alpha val="0"/>
              </a:srgbClr>
            </a:solidFill>
            <a:prstDash val="solid"/>
            <a:round/>
            <a:headEnd len="med" w="med" type="none"/>
            <a:tailEnd len="med" w="med" type="none"/>
          </a:ln>
        </p:spPr>
        <p:txBody>
          <a:bodyPr anchorCtr="0" anchor="t" bIns="91425" lIns="91425" rIns="91425" tIns="91425">
            <a:noAutofit/>
          </a:bodyPr>
          <a:lstStyle/>
          <a:p>
            <a:pPr indent="0" lvl="0" marL="0" marR="0" rtl="0">
              <a:lnSpc>
                <a:spcPct val="115000"/>
              </a:lnSpc>
              <a:spcBef>
                <a:spcPts val="0"/>
              </a:spcBef>
              <a:spcAft>
                <a:spcPts val="0"/>
              </a:spcAft>
              <a:buClr>
                <a:schemeClr val="dk1"/>
              </a:buClr>
              <a:buSzPct val="55000"/>
              <a:buFont typeface="Arial"/>
              <a:buNone/>
            </a:pPr>
            <a:r>
              <a:rPr lang="ru" sz="2000">
                <a:solidFill>
                  <a:srgbClr val="434343"/>
                </a:solidFill>
              </a:rPr>
              <a:t>We developed an area scanning technology, which employs narrowly focused beams of electromagnetic waves and scans a target area in horizontal and vertical planes providing 3D visualization of results.</a:t>
            </a:r>
          </a:p>
          <a:p>
            <a:pPr indent="0" lvl="0" marL="0" marR="0" rtl="0">
              <a:lnSpc>
                <a:spcPct val="115000"/>
              </a:lnSpc>
              <a:spcBef>
                <a:spcPts val="0"/>
              </a:spcBef>
              <a:spcAft>
                <a:spcPts val="0"/>
              </a:spcAft>
              <a:buClr>
                <a:schemeClr val="dk1"/>
              </a:buClr>
              <a:buFont typeface="Arial"/>
              <a:buNone/>
            </a:pPr>
            <a:r>
              <a:t/>
            </a:r>
            <a:endParaRPr sz="2000">
              <a:solidFill>
                <a:srgbClr val="434343"/>
              </a:solidFill>
            </a:endParaRPr>
          </a:p>
          <a:p>
            <a:pPr indent="0" lvl="0" marL="0" marR="0" rtl="0" algn="ctr">
              <a:lnSpc>
                <a:spcPct val="115000"/>
              </a:lnSpc>
              <a:spcBef>
                <a:spcPts val="0"/>
              </a:spcBef>
              <a:spcAft>
                <a:spcPts val="0"/>
              </a:spcAft>
              <a:buClr>
                <a:schemeClr val="dk1"/>
              </a:buClr>
              <a:buSzPct val="55000"/>
              <a:buFont typeface="Arial"/>
              <a:buNone/>
            </a:pPr>
            <a:r>
              <a:rPr lang="ru" sz="2000">
                <a:solidFill>
                  <a:srgbClr val="434343"/>
                </a:solidFill>
              </a:rPr>
              <a:t>This is a breakthrough technology that has</a:t>
            </a:r>
          </a:p>
          <a:p>
            <a:pPr indent="0" lvl="0" marL="0" marR="0" rtl="0" algn="ctr">
              <a:lnSpc>
                <a:spcPct val="115000"/>
              </a:lnSpc>
              <a:spcBef>
                <a:spcPts val="0"/>
              </a:spcBef>
              <a:spcAft>
                <a:spcPts val="0"/>
              </a:spcAft>
              <a:buClr>
                <a:schemeClr val="dk1"/>
              </a:buClr>
              <a:buSzPct val="55000"/>
              <a:buFont typeface="Arial"/>
              <a:buNone/>
            </a:pPr>
            <a:r>
              <a:rPr b="1" lang="ru" sz="2000">
                <a:solidFill>
                  <a:srgbClr val="434343"/>
                </a:solidFill>
              </a:rPr>
              <a:t>no analogs in the world</a:t>
            </a:r>
            <a:r>
              <a:rPr lang="ru" sz="2000">
                <a:solidFill>
                  <a:srgbClr val="434343"/>
                </a:solidFill>
              </a:rPr>
              <a:t>.</a:t>
            </a:r>
          </a:p>
          <a:p>
            <a:pPr indent="0" lvl="0" marL="0" marR="0" rtl="0">
              <a:lnSpc>
                <a:spcPct val="115000"/>
              </a:lnSpc>
              <a:spcBef>
                <a:spcPts val="0"/>
              </a:spcBef>
              <a:spcAft>
                <a:spcPts val="0"/>
              </a:spcAft>
              <a:buClr>
                <a:schemeClr val="dk1"/>
              </a:buClr>
              <a:buFont typeface="Arial"/>
              <a:buNone/>
            </a:pPr>
            <a:r>
              <a:t/>
            </a:r>
            <a:endParaRPr sz="2000">
              <a:solidFill>
                <a:srgbClr val="434343"/>
              </a:solidFill>
            </a:endParaRPr>
          </a:p>
          <a:p>
            <a:pPr indent="0" lvl="0" marL="0" marR="0" rtl="0">
              <a:lnSpc>
                <a:spcPct val="115000"/>
              </a:lnSpc>
              <a:spcBef>
                <a:spcPts val="0"/>
              </a:spcBef>
              <a:spcAft>
                <a:spcPts val="0"/>
              </a:spcAft>
              <a:buClr>
                <a:schemeClr val="dk1"/>
              </a:buClr>
              <a:buSzPct val="55000"/>
              <a:buFont typeface="Arial"/>
              <a:buNone/>
            </a:pPr>
            <a:r>
              <a:rPr lang="ru" sz="2000">
                <a:solidFill>
                  <a:srgbClr val="434343"/>
                </a:solidFill>
              </a:rPr>
              <a:t>We already created </a:t>
            </a:r>
            <a:r>
              <a:rPr b="1" lang="ru" sz="2000">
                <a:solidFill>
                  <a:srgbClr val="434343"/>
                </a:solidFill>
              </a:rPr>
              <a:t>RK-000</a:t>
            </a:r>
            <a:r>
              <a:rPr lang="ru" sz="2000">
                <a:solidFill>
                  <a:srgbClr val="434343"/>
                </a:solidFill>
              </a:rPr>
              <a:t> Narrow-Band Microwave Radar prototype that is fully based on this technology.</a:t>
            </a:r>
          </a:p>
          <a:p>
            <a:pPr indent="0" lvl="0" marL="0" marR="0" rtl="0">
              <a:lnSpc>
                <a:spcPct val="115000"/>
              </a:lnSpc>
              <a:spcBef>
                <a:spcPts val="0"/>
              </a:spcBef>
              <a:spcAft>
                <a:spcPts val="0"/>
              </a:spcAft>
              <a:buClr>
                <a:schemeClr val="dk1"/>
              </a:buClr>
              <a:buFont typeface="Arial"/>
              <a:buNone/>
            </a:pPr>
            <a:r>
              <a:t/>
            </a:r>
            <a:endParaRPr sz="2000">
              <a:solidFill>
                <a:schemeClr val="dk1"/>
              </a:solidFil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a:off x="457200" y="0"/>
            <a:ext cx="8229600" cy="9179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Our Technology</a:t>
            </a:r>
          </a:p>
        </p:txBody>
      </p:sp>
      <p:sp>
        <p:nvSpPr>
          <p:cNvPr id="60" name="Shape 60"/>
          <p:cNvSpPr txBox="1"/>
          <p:nvPr>
            <p:ph idx="1" type="body"/>
          </p:nvPr>
        </p:nvSpPr>
        <p:spPr>
          <a:xfrm>
            <a:off x="3942825" y="1147650"/>
            <a:ext cx="4949399" cy="18957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lang="ru" sz="1800">
                <a:solidFill>
                  <a:srgbClr val="434343"/>
                </a:solidFill>
              </a:rPr>
              <a:t>Our technology is a complex of:</a:t>
            </a:r>
            <a:r>
              <a:rPr b="0" baseline="0" i="0" lang="ru" sz="1800" u="none" cap="none" strike="noStrike">
                <a:solidFill>
                  <a:srgbClr val="434343"/>
                </a:solidFill>
                <a:latin typeface="Arial"/>
                <a:ea typeface="Arial"/>
                <a:cs typeface="Arial"/>
                <a:sym typeface="Arial"/>
                <a:rtl val="0"/>
              </a:rPr>
              <a:t> </a:t>
            </a:r>
          </a:p>
          <a:p>
            <a:pPr indent="0" lvl="0" marL="0" marR="0" rtl="0" algn="l">
              <a:lnSpc>
                <a:spcPct val="115000"/>
              </a:lnSpc>
              <a:spcBef>
                <a:spcPts val="0"/>
              </a:spcBef>
              <a:spcAft>
                <a:spcPts val="0"/>
              </a:spcAft>
              <a:buClr>
                <a:schemeClr val="dk1"/>
              </a:buClr>
              <a:buFont typeface="Arial"/>
              <a:buNone/>
            </a:pPr>
            <a:r>
              <a:t/>
            </a:r>
            <a:endParaRPr b="0" baseline="0" i="0" u="none" cap="none" strike="noStrike">
              <a:solidFill>
                <a:srgbClr val="434343"/>
              </a:solidFill>
              <a:latin typeface="Arial"/>
              <a:ea typeface="Arial"/>
              <a:cs typeface="Arial"/>
              <a:sym typeface="Arial"/>
              <a:rtl val="0"/>
            </a:endParaRPr>
          </a:p>
          <a:p>
            <a:pPr indent="-317500" lvl="0" marL="457200" marR="0" rtl="0" algn="l">
              <a:lnSpc>
                <a:spcPct val="115000"/>
              </a:lnSpc>
              <a:spcBef>
                <a:spcPts val="0"/>
              </a:spcBef>
              <a:spcAft>
                <a:spcPts val="0"/>
              </a:spcAft>
              <a:buClr>
                <a:srgbClr val="434343"/>
              </a:buClr>
              <a:buSzPct val="100000"/>
              <a:buFont typeface="Arial"/>
              <a:buChar char="●"/>
            </a:pPr>
            <a:r>
              <a:rPr lang="ru">
                <a:solidFill>
                  <a:srgbClr val="434343"/>
                </a:solidFill>
                <a:rtl val="0"/>
              </a:rPr>
              <a:t>Innovative methods and program algorithms;   </a:t>
            </a:r>
          </a:p>
          <a:p>
            <a:pPr indent="-317500" lvl="0" marL="457200" marR="0" rtl="0" algn="l">
              <a:lnSpc>
                <a:spcPct val="115000"/>
              </a:lnSpc>
              <a:spcBef>
                <a:spcPts val="0"/>
              </a:spcBef>
              <a:spcAft>
                <a:spcPts val="0"/>
              </a:spcAft>
              <a:buClr>
                <a:srgbClr val="434343"/>
              </a:buClr>
              <a:buSzPct val="100000"/>
              <a:buFont typeface="Arial"/>
              <a:buChar char="●"/>
            </a:pPr>
            <a:r>
              <a:rPr lang="ru">
                <a:solidFill>
                  <a:srgbClr val="434343"/>
                </a:solidFill>
                <a:rtl val="0"/>
              </a:rPr>
              <a:t>Technical brainstorming;</a:t>
            </a:r>
          </a:p>
          <a:p>
            <a:pPr indent="-317500" lvl="0" marL="457200" marR="0" rtl="0" algn="l">
              <a:lnSpc>
                <a:spcPct val="115000"/>
              </a:lnSpc>
              <a:spcBef>
                <a:spcPts val="0"/>
              </a:spcBef>
              <a:spcAft>
                <a:spcPts val="0"/>
              </a:spcAft>
              <a:buClr>
                <a:srgbClr val="434343"/>
              </a:buClr>
              <a:buSzPct val="100000"/>
              <a:buFont typeface="Arial"/>
              <a:buChar char="●"/>
            </a:pPr>
            <a:r>
              <a:rPr lang="ru">
                <a:solidFill>
                  <a:srgbClr val="434343"/>
                </a:solidFill>
                <a:rtl val="0"/>
              </a:rPr>
              <a:t>Brand new hardware components; </a:t>
            </a:r>
          </a:p>
          <a:p>
            <a:pPr indent="-317500" lvl="0" marL="457200" marR="0" rtl="0" algn="l">
              <a:lnSpc>
                <a:spcPct val="115000"/>
              </a:lnSpc>
              <a:spcBef>
                <a:spcPts val="0"/>
              </a:spcBef>
              <a:spcAft>
                <a:spcPts val="0"/>
              </a:spcAft>
              <a:buClr>
                <a:srgbClr val="434343"/>
              </a:buClr>
              <a:buSzPct val="100000"/>
              <a:buFont typeface="Arial"/>
              <a:buChar char="●"/>
            </a:pPr>
            <a:r>
              <a:rPr lang="ru">
                <a:solidFill>
                  <a:srgbClr val="434343"/>
                </a:solidFill>
                <a:rtl val="0"/>
              </a:rPr>
              <a:t>Production methods and setting techniques.</a:t>
            </a:r>
          </a:p>
          <a:p>
            <a:pPr indent="0" lvl="0" marL="0" marR="0" rtl="0" algn="l">
              <a:lnSpc>
                <a:spcPct val="100000"/>
              </a:lnSpc>
              <a:spcBef>
                <a:spcPts val="0"/>
              </a:spcBef>
              <a:spcAft>
                <a:spcPts val="0"/>
              </a:spcAft>
              <a:buClr>
                <a:srgbClr val="434343"/>
              </a:buClr>
              <a:buFont typeface="Arial"/>
              <a:buNone/>
            </a:pPr>
            <a:r>
              <a:t/>
            </a:r>
            <a:endParaRPr b="0" baseline="0" i="0" sz="2400" u="none" cap="none" strike="noStrike">
              <a:solidFill>
                <a:srgbClr val="434343"/>
              </a:solidFill>
              <a:latin typeface="Arial"/>
              <a:ea typeface="Arial"/>
              <a:cs typeface="Arial"/>
              <a:sym typeface="Arial"/>
              <a:rtl val="0"/>
            </a:endParaRPr>
          </a:p>
        </p:txBody>
      </p:sp>
      <p:sp>
        <p:nvSpPr>
          <p:cNvPr id="61" name="Shape 61"/>
          <p:cNvSpPr txBox="1"/>
          <p:nvPr/>
        </p:nvSpPr>
        <p:spPr>
          <a:xfrm>
            <a:off x="3942825" y="2972575"/>
            <a:ext cx="4673999" cy="1953599"/>
          </a:xfrm>
          <a:prstGeom prst="rect">
            <a:avLst/>
          </a:prstGeom>
          <a:noFill/>
          <a:ln>
            <a:noFill/>
          </a:ln>
        </p:spPr>
        <p:txBody>
          <a:bodyPr anchorCtr="0" anchor="ctr" bIns="91425" lIns="91425" rIns="91425" tIns="91425">
            <a:noAutofit/>
          </a:bodyPr>
          <a:lstStyle/>
          <a:p>
            <a:pPr lvl="0" rtl="0">
              <a:spcBef>
                <a:spcPts val="0"/>
              </a:spcBef>
              <a:buNone/>
            </a:pPr>
            <a:r>
              <a:rPr lang="ru" sz="1800">
                <a:solidFill>
                  <a:srgbClr val="434343"/>
                </a:solidFill>
              </a:rPr>
              <a:t>Why innovative?</a:t>
            </a:r>
          </a:p>
          <a:p>
            <a:pPr indent="-190500" lvl="0" marL="342900" rtl="0">
              <a:spcBef>
                <a:spcPts val="0"/>
              </a:spcBef>
              <a:buNone/>
            </a:pPr>
            <a:r>
              <a:t/>
            </a:r>
            <a:endParaRPr>
              <a:solidFill>
                <a:srgbClr val="434343"/>
              </a:solidFill>
            </a:endParaRPr>
          </a:p>
          <a:p>
            <a:pPr indent="-304800" lvl="0" marL="457200" rtl="0">
              <a:lnSpc>
                <a:spcPct val="115000"/>
              </a:lnSpc>
              <a:spcBef>
                <a:spcPts val="0"/>
              </a:spcBef>
              <a:buClr>
                <a:srgbClr val="434343"/>
              </a:buClr>
              <a:buSzPct val="85714"/>
              <a:buChar char="●"/>
            </a:pPr>
            <a:r>
              <a:rPr lang="ru">
                <a:solidFill>
                  <a:srgbClr val="434343"/>
                </a:solidFill>
              </a:rPr>
              <a:t>Narrowband radiation and narrowly focused beams of electromagnetic waves;</a:t>
            </a:r>
          </a:p>
          <a:p>
            <a:pPr indent="-304800" lvl="0" marL="457200" rtl="0">
              <a:lnSpc>
                <a:spcPct val="115000"/>
              </a:lnSpc>
              <a:spcBef>
                <a:spcPts val="0"/>
              </a:spcBef>
              <a:buClr>
                <a:srgbClr val="434343"/>
              </a:buClr>
              <a:buSzPct val="85714"/>
              <a:buChar char="●"/>
            </a:pPr>
            <a:r>
              <a:rPr lang="ru">
                <a:solidFill>
                  <a:srgbClr val="434343"/>
                </a:solidFill>
              </a:rPr>
              <a:t>Continuous radiation;</a:t>
            </a:r>
          </a:p>
          <a:p>
            <a:pPr indent="-304800" lvl="0" marL="457200" rtl="0">
              <a:lnSpc>
                <a:spcPct val="115000"/>
              </a:lnSpc>
              <a:spcBef>
                <a:spcPts val="0"/>
              </a:spcBef>
              <a:buClr>
                <a:srgbClr val="434343"/>
              </a:buClr>
              <a:buSzPct val="85714"/>
              <a:buChar char="●"/>
            </a:pPr>
            <a:r>
              <a:rPr lang="ru">
                <a:solidFill>
                  <a:srgbClr val="434343"/>
                </a:solidFill>
              </a:rPr>
              <a:t>No Doppler effect employed.</a:t>
            </a:r>
          </a:p>
        </p:txBody>
      </p:sp>
      <p:pic>
        <p:nvPicPr>
          <p:cNvPr id="62" name="Shape 62"/>
          <p:cNvPicPr preferRelativeResize="0"/>
          <p:nvPr/>
        </p:nvPicPr>
        <p:blipFill rotWithShape="1">
          <a:blip r:embed="rId3">
            <a:alphaModFix/>
          </a:blip>
          <a:srcRect b="0" l="0" r="0" t="0"/>
          <a:stretch/>
        </p:blipFill>
        <p:spPr>
          <a:xfrm>
            <a:off x="179511" y="1446521"/>
            <a:ext cx="3266699" cy="32666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457200" y="0"/>
            <a:ext cx="8229600" cy="9179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Problem</a:t>
            </a:r>
          </a:p>
        </p:txBody>
      </p:sp>
      <p:sp>
        <p:nvSpPr>
          <p:cNvPr id="68" name="Shape 68"/>
          <p:cNvSpPr txBox="1"/>
          <p:nvPr/>
        </p:nvSpPr>
        <p:spPr>
          <a:xfrm>
            <a:off x="1155325" y="1024962"/>
            <a:ext cx="6890999" cy="795599"/>
          </a:xfrm>
          <a:prstGeom prst="rect">
            <a:avLst/>
          </a:prstGeom>
          <a:noFill/>
          <a:ln>
            <a:noFill/>
          </a:ln>
        </p:spPr>
        <p:txBody>
          <a:bodyPr anchorCtr="0" anchor="ctr" bIns="91425" lIns="91425" rIns="91425" tIns="91425">
            <a:noAutofit/>
          </a:bodyPr>
          <a:lstStyle/>
          <a:p>
            <a:pPr lvl="0" rtl="0">
              <a:lnSpc>
                <a:spcPct val="138000"/>
              </a:lnSpc>
              <a:spcBef>
                <a:spcPts val="0"/>
              </a:spcBef>
              <a:buNone/>
            </a:pPr>
            <a:r>
              <a:t/>
            </a:r>
            <a:endParaRPr b="1" sz="1100">
              <a:solidFill>
                <a:srgbClr val="434343"/>
              </a:solidFill>
            </a:endParaRPr>
          </a:p>
          <a:p>
            <a:pPr lvl="0" rtl="0" algn="ctr">
              <a:lnSpc>
                <a:spcPct val="115000"/>
              </a:lnSpc>
              <a:spcBef>
                <a:spcPts val="0"/>
              </a:spcBef>
              <a:buClr>
                <a:schemeClr val="dk1"/>
              </a:buClr>
              <a:buSzPct val="61111"/>
              <a:buFont typeface="Arial"/>
              <a:buNone/>
            </a:pPr>
            <a:r>
              <a:rPr lang="ru" sz="1800">
                <a:solidFill>
                  <a:srgbClr val="434343"/>
                </a:solidFill>
              </a:rPr>
              <a:t>A radar that allows to detect, accurately locate and identify terrorists behind an opaque wall:</a:t>
            </a:r>
          </a:p>
          <a:p>
            <a:pPr lvl="0" rtl="0">
              <a:spcBef>
                <a:spcPts val="0"/>
              </a:spcBef>
              <a:buNone/>
            </a:pPr>
            <a:r>
              <a:t/>
            </a:r>
            <a:endParaRPr>
              <a:solidFill>
                <a:srgbClr val="434343"/>
              </a:solidFill>
            </a:endParaRPr>
          </a:p>
        </p:txBody>
      </p:sp>
      <p:pic>
        <p:nvPicPr>
          <p:cNvPr id="69" name="Shape 69"/>
          <p:cNvPicPr preferRelativeResize="0"/>
          <p:nvPr/>
        </p:nvPicPr>
        <p:blipFill>
          <a:blip r:embed="rId3">
            <a:alphaModFix/>
          </a:blip>
          <a:stretch>
            <a:fillRect/>
          </a:stretch>
        </p:blipFill>
        <p:spPr>
          <a:xfrm>
            <a:off x="1017275" y="1927512"/>
            <a:ext cx="7084061" cy="3011761"/>
          </a:xfrm>
          <a:prstGeom prst="rect">
            <a:avLst/>
          </a:prstGeom>
          <a:noFill/>
          <a:ln>
            <a:noFill/>
          </a:ln>
        </p:spPr>
      </p:pic>
      <p:sp>
        <p:nvSpPr>
          <p:cNvPr id="70" name="Shape 70"/>
          <p:cNvSpPr txBox="1"/>
          <p:nvPr/>
        </p:nvSpPr>
        <p:spPr>
          <a:xfrm>
            <a:off x="2657150" y="5006725"/>
            <a:ext cx="3804300" cy="268200"/>
          </a:xfrm>
          <a:prstGeom prst="rect">
            <a:avLst/>
          </a:prstGeom>
          <a:noFill/>
          <a:ln>
            <a:noFill/>
          </a:ln>
        </p:spPr>
        <p:txBody>
          <a:bodyPr anchorCtr="0" anchor="t" bIns="91425" lIns="91425" rIns="91425" tIns="91425">
            <a:noAutofit/>
          </a:bodyPr>
          <a:lstStyle/>
          <a:p>
            <a:pPr lvl="0">
              <a:spcBef>
                <a:spcPts val="0"/>
              </a:spcBef>
              <a:buNone/>
            </a:pPr>
            <a:r>
              <a:rPr lang="ru">
                <a:solidFill>
                  <a:srgbClr val="434343"/>
                </a:solidFill>
              </a:rPr>
              <a:t>* a frame from The Fifth Element movie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457200" y="0"/>
            <a:ext cx="8229600" cy="9179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Existing Solutions</a:t>
            </a:r>
          </a:p>
        </p:txBody>
      </p:sp>
      <p:sp>
        <p:nvSpPr>
          <p:cNvPr id="76" name="Shape 76"/>
          <p:cNvSpPr txBox="1"/>
          <p:nvPr/>
        </p:nvSpPr>
        <p:spPr>
          <a:xfrm>
            <a:off x="676800" y="925050"/>
            <a:ext cx="8010000" cy="1147499"/>
          </a:xfrm>
          <a:prstGeom prst="rect">
            <a:avLst/>
          </a:prstGeom>
          <a:noFill/>
          <a:ln>
            <a:noFill/>
          </a:ln>
        </p:spPr>
        <p:txBody>
          <a:bodyPr anchorCtr="0" anchor="ctr" bIns="91425" lIns="91425" rIns="91425" tIns="91425">
            <a:noAutofit/>
          </a:bodyPr>
          <a:lstStyle/>
          <a:p>
            <a:pPr rtl="0" algn="ctr">
              <a:spcBef>
                <a:spcPts val="0"/>
              </a:spcBef>
              <a:buNone/>
            </a:pPr>
            <a:r>
              <a:rPr lang="ru" sz="1800">
                <a:solidFill>
                  <a:srgbClr val="434343"/>
                </a:solidFill>
              </a:rPr>
              <a:t>Radars that use ultra-wide band (UWB) technology</a:t>
            </a:r>
          </a:p>
          <a:p>
            <a:pPr lvl="0" rtl="0" algn="ctr">
              <a:spcBef>
                <a:spcPts val="0"/>
              </a:spcBef>
              <a:buNone/>
            </a:pPr>
            <a:r>
              <a:rPr lang="ru" sz="1800">
                <a:solidFill>
                  <a:srgbClr val="434343"/>
                </a:solidFill>
              </a:rPr>
              <a:t>to detect objects through barriers:</a:t>
            </a:r>
          </a:p>
        </p:txBody>
      </p:sp>
      <p:pic>
        <p:nvPicPr>
          <p:cNvPr id="77" name="Shape 77"/>
          <p:cNvPicPr preferRelativeResize="0"/>
          <p:nvPr/>
        </p:nvPicPr>
        <p:blipFill>
          <a:blip r:embed="rId3">
            <a:alphaModFix/>
          </a:blip>
          <a:stretch>
            <a:fillRect/>
          </a:stretch>
        </p:blipFill>
        <p:spPr>
          <a:xfrm>
            <a:off x="381250" y="2474425"/>
            <a:ext cx="2681733" cy="1876200"/>
          </a:xfrm>
          <a:prstGeom prst="rect">
            <a:avLst/>
          </a:prstGeom>
          <a:noFill/>
          <a:ln>
            <a:noFill/>
          </a:ln>
        </p:spPr>
      </p:pic>
      <p:pic>
        <p:nvPicPr>
          <p:cNvPr id="78" name="Shape 78"/>
          <p:cNvPicPr preferRelativeResize="0"/>
          <p:nvPr/>
        </p:nvPicPr>
        <p:blipFill>
          <a:blip r:embed="rId4">
            <a:alphaModFix/>
          </a:blip>
          <a:stretch>
            <a:fillRect/>
          </a:stretch>
        </p:blipFill>
        <p:spPr>
          <a:xfrm>
            <a:off x="3592600" y="2483930"/>
            <a:ext cx="1695375" cy="2088632"/>
          </a:xfrm>
          <a:prstGeom prst="rect">
            <a:avLst/>
          </a:prstGeom>
          <a:noFill/>
          <a:ln>
            <a:noFill/>
          </a:ln>
        </p:spPr>
      </p:pic>
      <p:pic>
        <p:nvPicPr>
          <p:cNvPr id="79" name="Shape 79"/>
          <p:cNvPicPr preferRelativeResize="0"/>
          <p:nvPr/>
        </p:nvPicPr>
        <p:blipFill>
          <a:blip r:embed="rId5">
            <a:alphaModFix/>
          </a:blip>
          <a:stretch>
            <a:fillRect/>
          </a:stretch>
        </p:blipFill>
        <p:spPr>
          <a:xfrm>
            <a:off x="4267200" y="4720749"/>
            <a:ext cx="1295167" cy="351949"/>
          </a:xfrm>
          <a:prstGeom prst="rect">
            <a:avLst/>
          </a:prstGeom>
          <a:noFill/>
          <a:ln>
            <a:noFill/>
          </a:ln>
        </p:spPr>
      </p:pic>
      <p:pic>
        <p:nvPicPr>
          <p:cNvPr id="80" name="Shape 80"/>
          <p:cNvPicPr preferRelativeResize="0"/>
          <p:nvPr/>
        </p:nvPicPr>
        <p:blipFill>
          <a:blip r:embed="rId6">
            <a:alphaModFix/>
          </a:blip>
          <a:stretch>
            <a:fillRect/>
          </a:stretch>
        </p:blipFill>
        <p:spPr>
          <a:xfrm>
            <a:off x="1633462" y="4720748"/>
            <a:ext cx="985849" cy="416400"/>
          </a:xfrm>
          <a:prstGeom prst="rect">
            <a:avLst/>
          </a:prstGeom>
          <a:noFill/>
          <a:ln>
            <a:noFill/>
          </a:ln>
        </p:spPr>
      </p:pic>
      <p:pic>
        <p:nvPicPr>
          <p:cNvPr id="81" name="Shape 81"/>
          <p:cNvPicPr preferRelativeResize="0"/>
          <p:nvPr/>
        </p:nvPicPr>
        <p:blipFill>
          <a:blip r:embed="rId7">
            <a:alphaModFix/>
          </a:blip>
          <a:stretch>
            <a:fillRect/>
          </a:stretch>
        </p:blipFill>
        <p:spPr>
          <a:xfrm>
            <a:off x="824912" y="4720749"/>
            <a:ext cx="571499" cy="416399"/>
          </a:xfrm>
          <a:prstGeom prst="rect">
            <a:avLst/>
          </a:prstGeom>
          <a:noFill/>
          <a:ln>
            <a:noFill/>
          </a:ln>
        </p:spPr>
      </p:pic>
      <p:pic>
        <p:nvPicPr>
          <p:cNvPr id="82" name="Shape 82"/>
          <p:cNvPicPr preferRelativeResize="0"/>
          <p:nvPr/>
        </p:nvPicPr>
        <p:blipFill>
          <a:blip r:embed="rId8">
            <a:alphaModFix/>
          </a:blip>
          <a:stretch>
            <a:fillRect/>
          </a:stretch>
        </p:blipFill>
        <p:spPr>
          <a:xfrm>
            <a:off x="3657550" y="4720750"/>
            <a:ext cx="489051" cy="351949"/>
          </a:xfrm>
          <a:prstGeom prst="rect">
            <a:avLst/>
          </a:prstGeom>
          <a:noFill/>
          <a:ln>
            <a:noFill/>
          </a:ln>
        </p:spPr>
      </p:pic>
      <p:sp>
        <p:nvSpPr>
          <p:cNvPr id="83" name="Shape 83"/>
          <p:cNvSpPr txBox="1"/>
          <p:nvPr/>
        </p:nvSpPr>
        <p:spPr>
          <a:xfrm>
            <a:off x="1429250" y="1936125"/>
            <a:ext cx="1102500" cy="416399"/>
          </a:xfrm>
          <a:prstGeom prst="rect">
            <a:avLst/>
          </a:prstGeom>
          <a:noFill/>
          <a:ln>
            <a:noFill/>
          </a:ln>
        </p:spPr>
        <p:txBody>
          <a:bodyPr anchorCtr="0" anchor="ctr" bIns="91425" lIns="91425" rIns="91425" tIns="91425">
            <a:noAutofit/>
          </a:bodyPr>
          <a:lstStyle/>
          <a:p>
            <a:pPr lvl="0" rtl="0">
              <a:spcBef>
                <a:spcPts val="0"/>
              </a:spcBef>
              <a:buNone/>
            </a:pPr>
            <a:r>
              <a:rPr b="1" lang="ru">
                <a:solidFill>
                  <a:srgbClr val="434343"/>
                </a:solidFill>
              </a:rPr>
              <a:t>Xaver 800</a:t>
            </a:r>
          </a:p>
        </p:txBody>
      </p:sp>
      <p:sp>
        <p:nvSpPr>
          <p:cNvPr id="84" name="Shape 84"/>
          <p:cNvSpPr txBox="1"/>
          <p:nvPr/>
        </p:nvSpPr>
        <p:spPr>
          <a:xfrm>
            <a:off x="3905600" y="1936125"/>
            <a:ext cx="1186500" cy="416399"/>
          </a:xfrm>
          <a:prstGeom prst="rect">
            <a:avLst/>
          </a:prstGeom>
          <a:noFill/>
          <a:ln>
            <a:noFill/>
          </a:ln>
        </p:spPr>
        <p:txBody>
          <a:bodyPr anchorCtr="0" anchor="ctr" bIns="91425" lIns="91425" rIns="91425" tIns="91425">
            <a:noAutofit/>
          </a:bodyPr>
          <a:lstStyle/>
          <a:p>
            <a:pPr lvl="0" rtl="0">
              <a:spcBef>
                <a:spcPts val="0"/>
              </a:spcBef>
              <a:buNone/>
            </a:pPr>
            <a:r>
              <a:rPr b="1" lang="ru">
                <a:solidFill>
                  <a:srgbClr val="434343"/>
                </a:solidFill>
              </a:rPr>
              <a:t>Prism 200</a:t>
            </a:r>
          </a:p>
        </p:txBody>
      </p:sp>
      <p:pic>
        <p:nvPicPr>
          <p:cNvPr id="85" name="Shape 85"/>
          <p:cNvPicPr preferRelativeResize="0"/>
          <p:nvPr/>
        </p:nvPicPr>
        <p:blipFill>
          <a:blip r:embed="rId9">
            <a:alphaModFix/>
          </a:blip>
          <a:stretch>
            <a:fillRect/>
          </a:stretch>
        </p:blipFill>
        <p:spPr>
          <a:xfrm>
            <a:off x="6312925" y="2518137"/>
            <a:ext cx="1977875" cy="1977875"/>
          </a:xfrm>
          <a:prstGeom prst="rect">
            <a:avLst/>
          </a:prstGeom>
          <a:noFill/>
          <a:ln>
            <a:noFill/>
          </a:ln>
        </p:spPr>
      </p:pic>
      <p:pic>
        <p:nvPicPr>
          <p:cNvPr id="86" name="Shape 86"/>
          <p:cNvPicPr preferRelativeResize="0"/>
          <p:nvPr/>
        </p:nvPicPr>
        <p:blipFill>
          <a:blip r:embed="rId10">
            <a:alphaModFix/>
          </a:blip>
          <a:stretch>
            <a:fillRect/>
          </a:stretch>
        </p:blipFill>
        <p:spPr>
          <a:xfrm>
            <a:off x="6427425" y="4720750"/>
            <a:ext cx="527905" cy="351950"/>
          </a:xfrm>
          <a:prstGeom prst="rect">
            <a:avLst/>
          </a:prstGeom>
          <a:noFill/>
          <a:ln>
            <a:noFill/>
          </a:ln>
        </p:spPr>
      </p:pic>
      <p:pic>
        <p:nvPicPr>
          <p:cNvPr id="87" name="Shape 87"/>
          <p:cNvPicPr preferRelativeResize="0"/>
          <p:nvPr/>
        </p:nvPicPr>
        <p:blipFill>
          <a:blip r:embed="rId11">
            <a:alphaModFix/>
          </a:blip>
          <a:stretch>
            <a:fillRect/>
          </a:stretch>
        </p:blipFill>
        <p:spPr>
          <a:xfrm>
            <a:off x="7038325" y="4713775"/>
            <a:ext cx="1432950" cy="351950"/>
          </a:xfrm>
          <a:prstGeom prst="rect">
            <a:avLst/>
          </a:prstGeom>
          <a:noFill/>
          <a:ln>
            <a:noFill/>
          </a:ln>
        </p:spPr>
      </p:pic>
      <p:sp>
        <p:nvSpPr>
          <p:cNvPr id="88" name="Shape 88"/>
          <p:cNvSpPr txBox="1"/>
          <p:nvPr/>
        </p:nvSpPr>
        <p:spPr>
          <a:xfrm>
            <a:off x="6879796" y="1936125"/>
            <a:ext cx="833100" cy="416399"/>
          </a:xfrm>
          <a:prstGeom prst="rect">
            <a:avLst/>
          </a:prstGeom>
          <a:noFill/>
          <a:ln>
            <a:noFill/>
          </a:ln>
        </p:spPr>
        <p:txBody>
          <a:bodyPr anchorCtr="0" anchor="ctr" bIns="91425" lIns="91425" rIns="91425" tIns="91425">
            <a:noAutofit/>
          </a:bodyPr>
          <a:lstStyle/>
          <a:p>
            <a:pPr lvl="0" rtl="0">
              <a:spcBef>
                <a:spcPts val="0"/>
              </a:spcBef>
              <a:buNone/>
            </a:pPr>
            <a:r>
              <a:rPr b="1" lang="ru">
                <a:solidFill>
                  <a:srgbClr val="434343"/>
                </a:solidFill>
              </a:rPr>
              <a:t>РО-400</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288450" y="0"/>
            <a:ext cx="8229600" cy="9179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Visualization of Radar Data</a:t>
            </a:r>
          </a:p>
        </p:txBody>
      </p:sp>
      <p:pic>
        <p:nvPicPr>
          <p:cNvPr id="94" name="Shape 94"/>
          <p:cNvPicPr preferRelativeResize="0"/>
          <p:nvPr/>
        </p:nvPicPr>
        <p:blipFill>
          <a:blip r:embed="rId3">
            <a:alphaModFix/>
          </a:blip>
          <a:stretch>
            <a:fillRect/>
          </a:stretch>
        </p:blipFill>
        <p:spPr>
          <a:xfrm>
            <a:off x="5478622" y="1779261"/>
            <a:ext cx="2484302" cy="2070237"/>
          </a:xfrm>
          <a:prstGeom prst="rect">
            <a:avLst/>
          </a:prstGeom>
          <a:noFill/>
          <a:ln>
            <a:noFill/>
          </a:ln>
        </p:spPr>
      </p:pic>
      <p:sp>
        <p:nvSpPr>
          <p:cNvPr id="95" name="Shape 95"/>
          <p:cNvSpPr txBox="1"/>
          <p:nvPr/>
        </p:nvSpPr>
        <p:spPr>
          <a:xfrm>
            <a:off x="1493087" y="1190950"/>
            <a:ext cx="1743900" cy="326099"/>
          </a:xfrm>
          <a:prstGeom prst="rect">
            <a:avLst/>
          </a:prstGeom>
          <a:noFill/>
          <a:ln>
            <a:noFill/>
          </a:ln>
        </p:spPr>
        <p:txBody>
          <a:bodyPr anchorCtr="0" anchor="t" bIns="91425" lIns="91425" rIns="91425" tIns="91425">
            <a:noAutofit/>
          </a:bodyPr>
          <a:lstStyle/>
          <a:p>
            <a:pPr algn="ctr">
              <a:spcBef>
                <a:spcPts val="0"/>
              </a:spcBef>
              <a:buNone/>
            </a:pPr>
            <a:r>
              <a:rPr b="1" lang="ru">
                <a:solidFill>
                  <a:srgbClr val="434343"/>
                </a:solidFill>
              </a:rPr>
              <a:t>UWB radars</a:t>
            </a:r>
          </a:p>
        </p:txBody>
      </p:sp>
      <p:sp>
        <p:nvSpPr>
          <p:cNvPr id="96" name="Shape 96"/>
          <p:cNvSpPr txBox="1"/>
          <p:nvPr/>
        </p:nvSpPr>
        <p:spPr>
          <a:xfrm>
            <a:off x="1030675" y="4026725"/>
            <a:ext cx="3103500" cy="1082399"/>
          </a:xfrm>
          <a:prstGeom prst="rect">
            <a:avLst/>
          </a:prstGeom>
          <a:noFill/>
          <a:ln>
            <a:noFill/>
          </a:ln>
        </p:spPr>
        <p:txBody>
          <a:bodyPr anchorCtr="0" anchor="ctr" bIns="91425" lIns="91425" rIns="91425" tIns="91425">
            <a:noAutofit/>
          </a:bodyPr>
          <a:lstStyle/>
          <a:p>
            <a:pPr lvl="0" rtl="0">
              <a:lnSpc>
                <a:spcPct val="115000"/>
              </a:lnSpc>
              <a:spcBef>
                <a:spcPts val="0"/>
              </a:spcBef>
              <a:buNone/>
            </a:pPr>
            <a:r>
              <a:rPr lang="ru">
                <a:solidFill>
                  <a:srgbClr val="434343"/>
                </a:solidFill>
              </a:rPr>
              <a:t>Radarscope data correct interpretation fully depends on operator’s skills and knowledge.</a:t>
            </a:r>
          </a:p>
        </p:txBody>
      </p:sp>
      <p:sp>
        <p:nvSpPr>
          <p:cNvPr id="97" name="Shape 97"/>
          <p:cNvSpPr txBox="1"/>
          <p:nvPr/>
        </p:nvSpPr>
        <p:spPr>
          <a:xfrm>
            <a:off x="4863825" y="4026725"/>
            <a:ext cx="3763500" cy="1258800"/>
          </a:xfrm>
          <a:prstGeom prst="rect">
            <a:avLst/>
          </a:prstGeom>
          <a:noFill/>
          <a:ln>
            <a:noFill/>
          </a:ln>
        </p:spPr>
        <p:txBody>
          <a:bodyPr anchorCtr="0" anchor="ctr" bIns="91425" lIns="91425" rIns="91425" tIns="91425">
            <a:noAutofit/>
          </a:bodyPr>
          <a:lstStyle/>
          <a:p>
            <a:pPr lvl="0" rtl="0">
              <a:lnSpc>
                <a:spcPct val="115000"/>
              </a:lnSpc>
              <a:spcBef>
                <a:spcPts val="0"/>
              </a:spcBef>
              <a:buNone/>
            </a:pPr>
            <a:r>
              <a:rPr lang="ru">
                <a:solidFill>
                  <a:srgbClr val="434343"/>
                </a:solidFill>
              </a:rPr>
              <a:t>Objects are displayed as realistic pseudo-3D images (with lower quality if compared with videocamera shoots). Does not require interpretation by an operator!</a:t>
            </a:r>
          </a:p>
        </p:txBody>
      </p:sp>
      <p:pic>
        <p:nvPicPr>
          <p:cNvPr id="98" name="Shape 98"/>
          <p:cNvPicPr preferRelativeResize="0"/>
          <p:nvPr/>
        </p:nvPicPr>
        <p:blipFill>
          <a:blip r:embed="rId4">
            <a:alphaModFix/>
          </a:blip>
          <a:stretch>
            <a:fillRect/>
          </a:stretch>
        </p:blipFill>
        <p:spPr>
          <a:xfrm>
            <a:off x="1548762" y="1745850"/>
            <a:ext cx="1632575" cy="2223300"/>
          </a:xfrm>
          <a:prstGeom prst="rect">
            <a:avLst/>
          </a:prstGeom>
          <a:noFill/>
          <a:ln>
            <a:noFill/>
          </a:ln>
        </p:spPr>
      </p:pic>
      <p:sp>
        <p:nvSpPr>
          <p:cNvPr id="99" name="Shape 99"/>
          <p:cNvSpPr txBox="1"/>
          <p:nvPr/>
        </p:nvSpPr>
        <p:spPr>
          <a:xfrm>
            <a:off x="5211623" y="1190950"/>
            <a:ext cx="3018300" cy="326099"/>
          </a:xfrm>
          <a:prstGeom prst="rect">
            <a:avLst/>
          </a:prstGeom>
          <a:noFill/>
          <a:ln>
            <a:noFill/>
          </a:ln>
        </p:spPr>
        <p:txBody>
          <a:bodyPr anchorCtr="0" anchor="t" bIns="91425" lIns="91425" rIns="91425" tIns="91425">
            <a:noAutofit/>
          </a:bodyPr>
          <a:lstStyle/>
          <a:p>
            <a:pPr lvl="0" rtl="0" algn="ctr">
              <a:spcBef>
                <a:spcPts val="0"/>
              </a:spcBef>
              <a:buNone/>
            </a:pPr>
            <a:r>
              <a:rPr b="1" lang="ru">
                <a:solidFill>
                  <a:srgbClr val="434343"/>
                </a:solidFill>
              </a:rPr>
              <a:t>RK-000 narrow-band radar</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57200" y="0"/>
            <a:ext cx="8229600" cy="9179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lang="ru" sz="3000">
                <a:solidFill>
                  <a:srgbClr val="666868"/>
                </a:solidFill>
              </a:rPr>
              <a:t>Key Advantages of our Radars</a:t>
            </a:r>
          </a:p>
        </p:txBody>
      </p:sp>
      <p:sp>
        <p:nvSpPr>
          <p:cNvPr id="105" name="Shape 105"/>
          <p:cNvSpPr txBox="1"/>
          <p:nvPr>
            <p:ph idx="1" type="body"/>
          </p:nvPr>
        </p:nvSpPr>
        <p:spPr>
          <a:xfrm>
            <a:off x="841675" y="1187325"/>
            <a:ext cx="7360500" cy="4141499"/>
          </a:xfrm>
          <a:prstGeom prst="rect">
            <a:avLst/>
          </a:prstGeom>
          <a:noFill/>
          <a:ln>
            <a:noFill/>
          </a:ln>
        </p:spPr>
        <p:txBody>
          <a:bodyPr anchorCtr="0" anchor="t" bIns="91425" lIns="91425" rIns="91425" tIns="91425">
            <a:noAutofit/>
          </a:bodyPr>
          <a:lstStyle/>
          <a:p>
            <a:pPr indent="-355600" lvl="0" marL="457200" marR="0" rtl="0" algn="l">
              <a:lnSpc>
                <a:spcPct val="115000"/>
              </a:lnSpc>
              <a:spcBef>
                <a:spcPts val="0"/>
              </a:spcBef>
              <a:spcAft>
                <a:spcPts val="0"/>
              </a:spcAft>
              <a:buClr>
                <a:srgbClr val="434343"/>
              </a:buClr>
              <a:buSzPct val="100000"/>
              <a:buFont typeface="Arial"/>
              <a:buChar char="●"/>
            </a:pPr>
            <a:r>
              <a:rPr lang="ru" sz="2000">
                <a:solidFill>
                  <a:srgbClr val="434343"/>
                </a:solidFill>
              </a:rPr>
              <a:t>Short data acquisition time; </a:t>
            </a:r>
          </a:p>
          <a:p>
            <a:pPr indent="-355600" lvl="0" marL="457200" marR="0" rtl="0" algn="l">
              <a:lnSpc>
                <a:spcPct val="115000"/>
              </a:lnSpc>
              <a:spcBef>
                <a:spcPts val="0"/>
              </a:spcBef>
              <a:spcAft>
                <a:spcPts val="0"/>
              </a:spcAft>
              <a:buClr>
                <a:srgbClr val="434343"/>
              </a:buClr>
              <a:buSzPct val="100000"/>
              <a:buFont typeface="Arial"/>
              <a:buChar char="●"/>
            </a:pPr>
            <a:r>
              <a:rPr lang="ru" sz="2000">
                <a:solidFill>
                  <a:srgbClr val="434343"/>
                </a:solidFill>
              </a:rPr>
              <a:t>Accurately measure and locate an object hidden by an opaque barrier; </a:t>
            </a:r>
          </a:p>
          <a:p>
            <a:pPr indent="-355600" lvl="0" marL="457200" marR="0" rtl="0" algn="l">
              <a:lnSpc>
                <a:spcPct val="115000"/>
              </a:lnSpc>
              <a:spcBef>
                <a:spcPts val="0"/>
              </a:spcBef>
              <a:spcAft>
                <a:spcPts val="0"/>
              </a:spcAft>
              <a:buClr>
                <a:srgbClr val="434343"/>
              </a:buClr>
              <a:buSzPct val="100000"/>
              <a:buFont typeface="Arial"/>
              <a:buChar char="●"/>
            </a:pPr>
            <a:r>
              <a:rPr lang="ru" sz="2000">
                <a:solidFill>
                  <a:srgbClr val="434343"/>
                </a:solidFill>
              </a:rPr>
              <a:t>Highly reliable real-time displaying of an object; </a:t>
            </a:r>
          </a:p>
          <a:p>
            <a:pPr indent="-355600" lvl="0" marL="457200" marR="0" rtl="0" algn="l">
              <a:lnSpc>
                <a:spcPct val="115000"/>
              </a:lnSpc>
              <a:spcBef>
                <a:spcPts val="0"/>
              </a:spcBef>
              <a:spcAft>
                <a:spcPts val="0"/>
              </a:spcAft>
              <a:buClr>
                <a:srgbClr val="434343"/>
              </a:buClr>
              <a:buSzPct val="100000"/>
              <a:buFont typeface="Arial"/>
              <a:buChar char="●"/>
            </a:pPr>
            <a:r>
              <a:rPr lang="ru" sz="2000">
                <a:solidFill>
                  <a:srgbClr val="434343"/>
                </a:solidFill>
              </a:rPr>
              <a:t>Smooth operation even when the noise level exceeds tens or even hundreds times the level of reflected signal; </a:t>
            </a:r>
          </a:p>
          <a:p>
            <a:pPr indent="-355600" lvl="0" marL="457200" marR="0" rtl="0" algn="l">
              <a:lnSpc>
                <a:spcPct val="115000"/>
              </a:lnSpc>
              <a:spcBef>
                <a:spcPts val="0"/>
              </a:spcBef>
              <a:spcAft>
                <a:spcPts val="0"/>
              </a:spcAft>
              <a:buClr>
                <a:srgbClr val="434343"/>
              </a:buClr>
              <a:buSzPct val="100000"/>
              <a:buFont typeface="Arial"/>
              <a:buChar char="●"/>
            </a:pPr>
            <a:r>
              <a:rPr lang="ru" sz="2000">
                <a:solidFill>
                  <a:srgbClr val="434343"/>
                </a:solidFill>
              </a:rPr>
              <a:t>Cannot be affected by existing jammers and signal suppressors;</a:t>
            </a:r>
          </a:p>
          <a:p>
            <a:pPr indent="-355600" lvl="0" marL="457200" marR="0" rtl="0" algn="l">
              <a:lnSpc>
                <a:spcPct val="115000"/>
              </a:lnSpc>
              <a:spcBef>
                <a:spcPts val="0"/>
              </a:spcBef>
              <a:spcAft>
                <a:spcPts val="0"/>
              </a:spcAft>
              <a:buClr>
                <a:srgbClr val="434343"/>
              </a:buClr>
              <a:buSzPct val="100000"/>
              <a:buFont typeface="Arial"/>
              <a:buChar char="●"/>
            </a:pPr>
            <a:r>
              <a:rPr lang="ru" sz="2000">
                <a:solidFill>
                  <a:srgbClr val="434343"/>
                </a:solidFill>
              </a:rPr>
              <a:t>Less observable, or even invisible, to different detection methods;</a:t>
            </a:r>
          </a:p>
          <a:p>
            <a:pPr indent="-355600" lvl="0" marL="457200" marR="0" rtl="0" algn="l">
              <a:lnSpc>
                <a:spcPct val="115000"/>
              </a:lnSpc>
              <a:spcBef>
                <a:spcPts val="0"/>
              </a:spcBef>
              <a:spcAft>
                <a:spcPts val="0"/>
              </a:spcAft>
              <a:buClr>
                <a:srgbClr val="434343"/>
              </a:buClr>
              <a:buSzPct val="100000"/>
              <a:buFont typeface="Arial"/>
              <a:buChar char="●"/>
            </a:pPr>
            <a:r>
              <a:rPr lang="ru" sz="2000">
                <a:solidFill>
                  <a:srgbClr val="434343"/>
                </a:solidFill>
              </a:rPr>
              <a:t>Radiation power is lower than 10 mW.</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